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SUVGEzkVFPnwlgEvr8Vu6Znqa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F76922-A0E8-448F-9630-E79267749328}">
  <a:tblStyle styleId="{CCF76922-A0E8-448F-9630-E7926774932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ITH CASAS SANCHEZ" userId="0b068615c96ada40" providerId="LiveId" clId="{7B1B6B3A-E589-4AFB-A107-A6D09F19394F}"/>
    <pc:docChg chg="modSld">
      <pc:chgData name="EDITH CASAS SANCHEZ" userId="0b068615c96ada40" providerId="LiveId" clId="{7B1B6B3A-E589-4AFB-A107-A6D09F19394F}" dt="2022-11-21T16:27:09.854" v="34" actId="20577"/>
      <pc:docMkLst>
        <pc:docMk/>
      </pc:docMkLst>
      <pc:sldChg chg="modSp mod">
        <pc:chgData name="EDITH CASAS SANCHEZ" userId="0b068615c96ada40" providerId="LiveId" clId="{7B1B6B3A-E589-4AFB-A107-A6D09F19394F}" dt="2022-11-21T16:27:09.854" v="34" actId="20577"/>
        <pc:sldMkLst>
          <pc:docMk/>
          <pc:sldMk cId="0" sldId="256"/>
        </pc:sldMkLst>
        <pc:spChg chg="mod">
          <ac:chgData name="EDITH CASAS SANCHEZ" userId="0b068615c96ada40" providerId="LiveId" clId="{7B1B6B3A-E589-4AFB-A107-A6D09F19394F}" dt="2022-11-21T16:27:09.854" v="34" actId="20577"/>
          <ac:spMkLst>
            <pc:docMk/>
            <pc:sldMk cId="0" sldId="256"/>
            <ac:spMk id="16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8"/>
        <p:cNvGrpSpPr/>
        <p:nvPr/>
      </p:nvGrpSpPr>
      <p:grpSpPr>
        <a:xfrm>
          <a:off x="0" y="0"/>
          <a:ext cx="0" cy="0"/>
          <a:chOff x="0" y="0"/>
          <a:chExt cx="0" cy="0"/>
        </a:xfrm>
      </p:grpSpPr>
      <p:sp>
        <p:nvSpPr>
          <p:cNvPr id="39" name="Google Shape;39;p3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3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04"/>
        <p:cNvGrpSpPr/>
        <p:nvPr/>
      </p:nvGrpSpPr>
      <p:grpSpPr>
        <a:xfrm>
          <a:off x="0" y="0"/>
          <a:ext cx="0" cy="0"/>
          <a:chOff x="0" y="0"/>
          <a:chExt cx="0" cy="0"/>
        </a:xfrm>
      </p:grpSpPr>
      <p:sp>
        <p:nvSpPr>
          <p:cNvPr id="105" name="Google Shape;105;p4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4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4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11"/>
        <p:cNvGrpSpPr/>
        <p:nvPr/>
      </p:nvGrpSpPr>
      <p:grpSpPr>
        <a:xfrm>
          <a:off x="0" y="0"/>
          <a:ext cx="0" cy="0"/>
          <a:chOff x="0" y="0"/>
          <a:chExt cx="0" cy="0"/>
        </a:xfrm>
      </p:grpSpPr>
      <p:sp>
        <p:nvSpPr>
          <p:cNvPr id="112" name="Google Shape;112;p4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4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4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
        <p:nvSpPr>
          <p:cNvPr id="119" name="Google Shape;119;p4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MX" sz="8000">
                <a:solidFill>
                  <a:schemeClr val="accent1"/>
                </a:solidFill>
                <a:latin typeface="Arial"/>
                <a:ea typeface="Arial"/>
                <a:cs typeface="Arial"/>
                <a:sym typeface="Arial"/>
              </a:rPr>
              <a:t>“</a:t>
            </a:r>
            <a:endParaRPr/>
          </a:p>
        </p:txBody>
      </p:sp>
      <p:sp>
        <p:nvSpPr>
          <p:cNvPr id="120" name="Google Shape;120;p4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MX"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21"/>
        <p:cNvGrpSpPr/>
        <p:nvPr/>
      </p:nvGrpSpPr>
      <p:grpSpPr>
        <a:xfrm>
          <a:off x="0" y="0"/>
          <a:ext cx="0" cy="0"/>
          <a:chOff x="0" y="0"/>
          <a:chExt cx="0" cy="0"/>
        </a:xfrm>
      </p:grpSpPr>
      <p:sp>
        <p:nvSpPr>
          <p:cNvPr id="122" name="Google Shape;122;p4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4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28"/>
        <p:cNvGrpSpPr/>
        <p:nvPr/>
      </p:nvGrpSpPr>
      <p:grpSpPr>
        <a:xfrm>
          <a:off x="0" y="0"/>
          <a:ext cx="0" cy="0"/>
          <a:chOff x="0" y="0"/>
          <a:chExt cx="0" cy="0"/>
        </a:xfrm>
      </p:grpSpPr>
      <p:sp>
        <p:nvSpPr>
          <p:cNvPr id="129" name="Google Shape;129;p4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4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4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
        <p:nvSpPr>
          <p:cNvPr id="136" name="Google Shape;136;p4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MX" sz="8000">
                <a:solidFill>
                  <a:schemeClr val="accent1"/>
                </a:solidFill>
                <a:latin typeface="Arial"/>
                <a:ea typeface="Arial"/>
                <a:cs typeface="Arial"/>
                <a:sym typeface="Arial"/>
              </a:rPr>
              <a:t>“</a:t>
            </a:r>
            <a:endParaRPr/>
          </a:p>
        </p:txBody>
      </p:sp>
      <p:sp>
        <p:nvSpPr>
          <p:cNvPr id="137" name="Google Shape;137;p4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MX"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38"/>
        <p:cNvGrpSpPr/>
        <p:nvPr/>
      </p:nvGrpSpPr>
      <p:grpSpPr>
        <a:xfrm>
          <a:off x="0" y="0"/>
          <a:ext cx="0" cy="0"/>
          <a:chOff x="0" y="0"/>
          <a:chExt cx="0" cy="0"/>
        </a:xfrm>
      </p:grpSpPr>
      <p:sp>
        <p:nvSpPr>
          <p:cNvPr id="139" name="Google Shape;139;p4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4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4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6"/>
        <p:cNvGrpSpPr/>
        <p:nvPr/>
      </p:nvGrpSpPr>
      <p:grpSpPr>
        <a:xfrm>
          <a:off x="0" y="0"/>
          <a:ext cx="0" cy="0"/>
          <a:chOff x="0" y="0"/>
          <a:chExt cx="0" cy="0"/>
        </a:xfrm>
      </p:grpSpPr>
      <p:sp>
        <p:nvSpPr>
          <p:cNvPr id="147" name="Google Shape;147;p4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4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4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3"/>
        <p:cNvGrpSpPr/>
        <p:nvPr/>
      </p:nvGrpSpPr>
      <p:grpSpPr>
        <a:xfrm>
          <a:off x="0" y="0"/>
          <a:ext cx="0" cy="0"/>
          <a:chOff x="0" y="0"/>
          <a:chExt cx="0" cy="0"/>
        </a:xfrm>
      </p:grpSpPr>
      <p:sp>
        <p:nvSpPr>
          <p:cNvPr id="154" name="Google Shape;154;p4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5"/>
        <p:cNvGrpSpPr/>
        <p:nvPr/>
      </p:nvGrpSpPr>
      <p:grpSpPr>
        <a:xfrm>
          <a:off x="0" y="0"/>
          <a:ext cx="0" cy="0"/>
          <a:chOff x="0" y="0"/>
          <a:chExt cx="0" cy="0"/>
        </a:xfrm>
      </p:grpSpPr>
      <p:sp>
        <p:nvSpPr>
          <p:cNvPr id="46" name="Google Shape;46;p33"/>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3"/>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48" name="Google Shape;48;p33"/>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49" name="Google Shape;49;p3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6" name="Google Shape;56;p3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5"/>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3" name="Google Shape;63;p35"/>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4" name="Google Shape;64;p3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77" name="Google Shape;77;p3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4" name="Google Shape;84;p38"/>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5" name="Google Shape;85;p38"/>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6" name="Google Shape;86;p38"/>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7" name="Google Shape;87;p3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1"/>
        <p:cNvGrpSpPr/>
        <p:nvPr/>
      </p:nvGrpSpPr>
      <p:grpSpPr>
        <a:xfrm>
          <a:off x="0" y="0"/>
          <a:ext cx="0" cy="0"/>
          <a:chOff x="0" y="0"/>
          <a:chExt cx="0" cy="0"/>
        </a:xfrm>
      </p:grpSpPr>
      <p:sp>
        <p:nvSpPr>
          <p:cNvPr id="92" name="Google Shape;92;p3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96"/>
        <p:cNvGrpSpPr/>
        <p:nvPr/>
      </p:nvGrpSpPr>
      <p:grpSpPr>
        <a:xfrm>
          <a:off x="0" y="0"/>
          <a:ext cx="0" cy="0"/>
          <a:chOff x="0" y="0"/>
          <a:chExt cx="0" cy="0"/>
        </a:xfrm>
      </p:grpSpPr>
      <p:sp>
        <p:nvSpPr>
          <p:cNvPr id="97" name="Google Shape;97;p4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0"/>
          <p:cNvSpPr>
            <a:spLocks noGrp="1"/>
          </p:cNvSpPr>
          <p:nvPr>
            <p:ph type="pic" idx="2"/>
          </p:nvPr>
        </p:nvSpPr>
        <p:spPr>
          <a:xfrm>
            <a:off x="2589212" y="634965"/>
            <a:ext cx="8915400" cy="3854970"/>
          </a:xfrm>
          <a:prstGeom prst="rect">
            <a:avLst/>
          </a:prstGeom>
          <a:noFill/>
          <a:ln>
            <a:noFill/>
          </a:ln>
        </p:spPr>
      </p:sp>
      <p:sp>
        <p:nvSpPr>
          <p:cNvPr id="99" name="Google Shape;99;p4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4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5"/>
        <p:cNvGrpSpPr/>
        <p:nvPr/>
      </p:nvGrpSpPr>
      <p:grpSpPr>
        <a:xfrm>
          <a:off x="0" y="0"/>
          <a:ext cx="0" cy="0"/>
          <a:chOff x="0" y="0"/>
          <a:chExt cx="0" cy="0"/>
        </a:xfrm>
      </p:grpSpPr>
      <p:grpSp>
        <p:nvGrpSpPr>
          <p:cNvPr id="6" name="Google Shape;6;p31"/>
          <p:cNvGrpSpPr/>
          <p:nvPr/>
        </p:nvGrpSpPr>
        <p:grpSpPr>
          <a:xfrm>
            <a:off x="1" y="228600"/>
            <a:ext cx="2851516" cy="6638628"/>
            <a:chOff x="2487613" y="285750"/>
            <a:chExt cx="2428875" cy="5654676"/>
          </a:xfrm>
        </p:grpSpPr>
        <p:sp>
          <p:nvSpPr>
            <p:cNvPr id="7" name="Google Shape;7;p3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3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3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3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1"/>
          <p:cNvGrpSpPr/>
          <p:nvPr/>
        </p:nvGrpSpPr>
        <p:grpSpPr>
          <a:xfrm>
            <a:off x="27221" y="157"/>
            <a:ext cx="2356674" cy="6853096"/>
            <a:chOff x="6627813" y="195610"/>
            <a:chExt cx="1952625" cy="5678141"/>
          </a:xfrm>
        </p:grpSpPr>
        <p:sp>
          <p:nvSpPr>
            <p:cNvPr id="20" name="Google Shape;20;p31"/>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3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3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3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3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168DBA"/>
              </a:buClr>
              <a:buSzPts val="5400"/>
              <a:buFont typeface="Century Gothic"/>
              <a:buNone/>
            </a:pPr>
            <a:r>
              <a:rPr lang="es-MX" dirty="0"/>
              <a:t>Introducción al </a:t>
            </a:r>
            <a:r>
              <a:rPr lang="es-MX"/>
              <a:t>Sistema Operativo</a:t>
            </a:r>
            <a:endParaRPr dirty="0"/>
          </a:p>
        </p:txBody>
      </p:sp>
      <p:sp>
        <p:nvSpPr>
          <p:cNvPr id="165" name="Google Shape;165;p1"/>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es-MX"/>
              <a:t>Objetivo: Dar a conocer el Sistema Operativo MVS, funciones de TSO e ISPF con la finalidad de que el usuario aprenda a moverse en el ambiente que soporta las aplicaciones programadas e COBOL.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0"/>
          <p:cNvSpPr txBox="1">
            <a:spLocks noGrp="1"/>
          </p:cNvSpPr>
          <p:nvPr>
            <p:ph type="title"/>
          </p:nvPr>
        </p:nvSpPr>
        <p:spPr>
          <a:xfrm>
            <a:off x="1872687" y="316609"/>
            <a:ext cx="8713614" cy="81460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¿Cómo entrar?</a:t>
            </a:r>
            <a:endParaRPr/>
          </a:p>
        </p:txBody>
      </p:sp>
      <p:sp>
        <p:nvSpPr>
          <p:cNvPr id="252" name="Google Shape;252;p10"/>
          <p:cNvSpPr txBox="1">
            <a:spLocks noGrp="1"/>
          </p:cNvSpPr>
          <p:nvPr>
            <p:ph type="body" idx="1"/>
          </p:nvPr>
        </p:nvSpPr>
        <p:spPr>
          <a:xfrm>
            <a:off x="553022" y="1519778"/>
            <a:ext cx="5310450" cy="525809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00"/>
              <a:buFont typeface="Century Gothic"/>
              <a:buAutoNum type="arabicPeriod"/>
            </a:pPr>
            <a:r>
              <a:rPr lang="es-MX" sz="1400">
                <a:solidFill>
                  <a:srgbClr val="002060"/>
                </a:solidFill>
                <a:latin typeface="Arial"/>
                <a:ea typeface="Arial"/>
                <a:cs typeface="Arial"/>
                <a:sym typeface="Arial"/>
              </a:rPr>
              <a:t>En la pantalla principal escribir la palabra </a:t>
            </a:r>
            <a:r>
              <a:rPr lang="es-MX" sz="1400" i="1">
                <a:solidFill>
                  <a:srgbClr val="002060"/>
                </a:solidFill>
                <a:latin typeface="Arial"/>
                <a:ea typeface="Arial"/>
                <a:cs typeface="Arial"/>
                <a:sym typeface="Arial"/>
              </a:rPr>
              <a:t>Logon</a:t>
            </a:r>
            <a:r>
              <a:rPr lang="es-MX" sz="1400">
                <a:solidFill>
                  <a:srgbClr val="002060"/>
                </a:solidFill>
                <a:latin typeface="Arial"/>
                <a:ea typeface="Arial"/>
                <a:cs typeface="Arial"/>
                <a:sym typeface="Arial"/>
              </a:rPr>
              <a:t> o </a:t>
            </a:r>
            <a:r>
              <a:rPr lang="es-MX" sz="1400" i="1">
                <a:solidFill>
                  <a:srgbClr val="002060"/>
                </a:solidFill>
                <a:latin typeface="Arial"/>
                <a:ea typeface="Arial"/>
                <a:cs typeface="Arial"/>
                <a:sym typeface="Arial"/>
              </a:rPr>
              <a:t>TSO</a:t>
            </a:r>
            <a:r>
              <a:rPr lang="es-MX" sz="1400">
                <a:solidFill>
                  <a:srgbClr val="002060"/>
                </a:solidFill>
                <a:latin typeface="Arial"/>
                <a:ea typeface="Arial"/>
                <a:cs typeface="Arial"/>
                <a:sym typeface="Arial"/>
              </a:rPr>
              <a:t> y dar enter</a:t>
            </a:r>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342900" algn="l" rtl="0">
              <a:spcBef>
                <a:spcPts val="1000"/>
              </a:spcBef>
              <a:spcAft>
                <a:spcPts val="0"/>
              </a:spcAft>
              <a:buSzPts val="1400"/>
              <a:buFont typeface="Century Gothic"/>
              <a:buAutoNum type="arabicPeriod"/>
            </a:pPr>
            <a:r>
              <a:rPr lang="es-MX" sz="1400">
                <a:solidFill>
                  <a:srgbClr val="002060"/>
                </a:solidFill>
                <a:latin typeface="Arial"/>
                <a:ea typeface="Arial"/>
                <a:cs typeface="Arial"/>
                <a:sym typeface="Arial"/>
              </a:rPr>
              <a:t> o escribir </a:t>
            </a:r>
            <a:r>
              <a:rPr lang="es-MX" sz="1400" i="1">
                <a:solidFill>
                  <a:srgbClr val="002060"/>
                </a:solidFill>
                <a:latin typeface="Arial"/>
                <a:ea typeface="Arial"/>
                <a:cs typeface="Arial"/>
                <a:sym typeface="Arial"/>
              </a:rPr>
              <a:t>Logon Userid</a:t>
            </a:r>
            <a:r>
              <a:rPr lang="es-MX" sz="1400">
                <a:solidFill>
                  <a:srgbClr val="002060"/>
                </a:solidFill>
                <a:latin typeface="Arial"/>
                <a:ea typeface="Arial"/>
                <a:cs typeface="Arial"/>
                <a:sym typeface="Arial"/>
              </a:rPr>
              <a:t>, ejemplo, </a:t>
            </a:r>
            <a:r>
              <a:rPr lang="es-MX" sz="1400" i="1">
                <a:solidFill>
                  <a:srgbClr val="002060"/>
                </a:solidFill>
                <a:latin typeface="Arial"/>
                <a:ea typeface="Arial"/>
                <a:cs typeface="Arial"/>
                <a:sym typeface="Arial"/>
              </a:rPr>
              <a:t>LOGON Z91476 </a:t>
            </a:r>
            <a:r>
              <a:rPr lang="es-MX" sz="1400">
                <a:solidFill>
                  <a:srgbClr val="002060"/>
                </a:solidFill>
                <a:latin typeface="Arial"/>
                <a:ea typeface="Arial"/>
                <a:cs typeface="Arial"/>
                <a:sym typeface="Arial"/>
              </a:rPr>
              <a:t>Y ENTER.</a:t>
            </a:r>
            <a:endParaRPr/>
          </a:p>
          <a:p>
            <a:pPr marL="0" lvl="0" indent="0" algn="l" rtl="0">
              <a:spcBef>
                <a:spcPts val="1000"/>
              </a:spcBef>
              <a:spcAft>
                <a:spcPts val="0"/>
              </a:spcAft>
              <a:buSzPts val="1400"/>
              <a:buNone/>
            </a:pPr>
            <a:endParaRPr sz="1400">
              <a:solidFill>
                <a:srgbClr val="002060"/>
              </a:solidFill>
              <a:latin typeface="Arial"/>
              <a:ea typeface="Arial"/>
              <a:cs typeface="Arial"/>
              <a:sym typeface="Arial"/>
            </a:endParaRPr>
          </a:p>
          <a:p>
            <a:pPr marL="0" lvl="0" indent="0" algn="l" rtl="0">
              <a:spcBef>
                <a:spcPts val="1000"/>
              </a:spcBef>
              <a:spcAft>
                <a:spcPts val="0"/>
              </a:spcAft>
              <a:buSzPts val="1400"/>
              <a:buNone/>
            </a:pPr>
            <a:r>
              <a:rPr lang="es-MX" sz="1400">
                <a:solidFill>
                  <a:srgbClr val="002060"/>
                </a:solidFill>
                <a:latin typeface="Arial"/>
                <a:ea typeface="Arial"/>
                <a:cs typeface="Arial"/>
                <a:sym typeface="Arial"/>
              </a:rPr>
              <a:t> </a:t>
            </a:r>
            <a:endParaRPr/>
          </a:p>
          <a:p>
            <a:pPr marL="342900" lvl="0" indent="-254000" algn="l" rtl="0">
              <a:spcBef>
                <a:spcPts val="1000"/>
              </a:spcBef>
              <a:spcAft>
                <a:spcPts val="0"/>
              </a:spcAft>
              <a:buSzPts val="1400"/>
              <a:buFont typeface="Century Gothic"/>
              <a:buNone/>
            </a:pPr>
            <a:endParaRPr sz="1400">
              <a:latin typeface="Arial"/>
              <a:ea typeface="Arial"/>
              <a:cs typeface="Arial"/>
              <a:sym typeface="Arial"/>
            </a:endParaRPr>
          </a:p>
        </p:txBody>
      </p:sp>
      <p:sp>
        <p:nvSpPr>
          <p:cNvPr id="253" name="Google Shape;253;p10"/>
          <p:cNvSpPr txBox="1">
            <a:spLocks noGrp="1"/>
          </p:cNvSpPr>
          <p:nvPr>
            <p:ph type="body" idx="2"/>
          </p:nvPr>
        </p:nvSpPr>
        <p:spPr>
          <a:xfrm>
            <a:off x="6484345" y="1519778"/>
            <a:ext cx="5426695" cy="506955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00"/>
              <a:buFont typeface="Century Gothic"/>
              <a:buAutoNum type="arabicPeriod" startAt="3"/>
            </a:pPr>
            <a:r>
              <a:rPr lang="es-MX" sz="1400">
                <a:solidFill>
                  <a:srgbClr val="002060"/>
                </a:solidFill>
                <a:latin typeface="Arial"/>
                <a:ea typeface="Arial"/>
                <a:cs typeface="Arial"/>
                <a:sym typeface="Arial"/>
              </a:rPr>
              <a:t> Al dar enter nos pide ingresar el userid. Ingresamos el usuario y damos enter</a:t>
            </a:r>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342900" algn="l" rtl="0">
              <a:spcBef>
                <a:spcPts val="1000"/>
              </a:spcBef>
              <a:spcAft>
                <a:spcPts val="0"/>
              </a:spcAft>
              <a:buSzPts val="1400"/>
              <a:buFont typeface="Century Gothic"/>
              <a:buAutoNum type="arabicPeriod" startAt="3"/>
            </a:pPr>
            <a:r>
              <a:rPr lang="es-MX" sz="1400">
                <a:solidFill>
                  <a:srgbClr val="002060"/>
                </a:solidFill>
                <a:latin typeface="Arial"/>
                <a:ea typeface="Arial"/>
                <a:cs typeface="Arial"/>
                <a:sym typeface="Arial"/>
              </a:rPr>
              <a:t>En el caso de que se haya ingresado de la forma descrita en el punto 2 o después del enter del punto 3, nos envía a la solicitud del password. Introducimos el Password en la casilla indicada</a:t>
            </a:r>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a:p>
            <a:pPr marL="342900" lvl="0" indent="-254000" algn="l" rtl="0">
              <a:spcBef>
                <a:spcPts val="1000"/>
              </a:spcBef>
              <a:spcAft>
                <a:spcPts val="0"/>
              </a:spcAft>
              <a:buSzPts val="1400"/>
              <a:buFont typeface="Century Gothic"/>
              <a:buNone/>
            </a:pPr>
            <a:endParaRPr sz="1400">
              <a:solidFill>
                <a:srgbClr val="002060"/>
              </a:solidFill>
              <a:latin typeface="Arial"/>
              <a:ea typeface="Arial"/>
              <a:cs typeface="Arial"/>
              <a:sym typeface="Arial"/>
            </a:endParaRPr>
          </a:p>
        </p:txBody>
      </p:sp>
      <p:pic>
        <p:nvPicPr>
          <p:cNvPr id="254" name="Google Shape;254;p10"/>
          <p:cNvPicPr preferRelativeResize="0"/>
          <p:nvPr/>
        </p:nvPicPr>
        <p:blipFill rotWithShape="1">
          <a:blip r:embed="rId3">
            <a:alphaModFix/>
          </a:blip>
          <a:srcRect/>
          <a:stretch/>
        </p:blipFill>
        <p:spPr>
          <a:xfrm>
            <a:off x="1665757" y="2047679"/>
            <a:ext cx="2811506" cy="1735354"/>
          </a:xfrm>
          <a:prstGeom prst="rect">
            <a:avLst/>
          </a:prstGeom>
          <a:noFill/>
          <a:ln>
            <a:noFill/>
          </a:ln>
        </p:spPr>
      </p:pic>
      <p:pic>
        <p:nvPicPr>
          <p:cNvPr id="255" name="Google Shape;255;p10"/>
          <p:cNvPicPr preferRelativeResize="0"/>
          <p:nvPr/>
        </p:nvPicPr>
        <p:blipFill rotWithShape="1">
          <a:blip r:embed="rId4">
            <a:alphaModFix/>
          </a:blip>
          <a:srcRect/>
          <a:stretch/>
        </p:blipFill>
        <p:spPr>
          <a:xfrm>
            <a:off x="1665757" y="4806037"/>
            <a:ext cx="2851954" cy="1735354"/>
          </a:xfrm>
          <a:prstGeom prst="rect">
            <a:avLst/>
          </a:prstGeom>
          <a:noFill/>
          <a:ln>
            <a:noFill/>
          </a:ln>
        </p:spPr>
      </p:pic>
      <p:pic>
        <p:nvPicPr>
          <p:cNvPr id="256" name="Google Shape;256;p10"/>
          <p:cNvPicPr preferRelativeResize="0"/>
          <p:nvPr/>
        </p:nvPicPr>
        <p:blipFill rotWithShape="1">
          <a:blip r:embed="rId5">
            <a:alphaModFix/>
          </a:blip>
          <a:srcRect/>
          <a:stretch/>
        </p:blipFill>
        <p:spPr>
          <a:xfrm>
            <a:off x="6896354" y="2047679"/>
            <a:ext cx="3629889" cy="1733484"/>
          </a:xfrm>
          <a:prstGeom prst="rect">
            <a:avLst/>
          </a:prstGeom>
          <a:noFill/>
          <a:ln>
            <a:noFill/>
          </a:ln>
        </p:spPr>
      </p:pic>
      <p:pic>
        <p:nvPicPr>
          <p:cNvPr id="257" name="Google Shape;257;p10"/>
          <p:cNvPicPr preferRelativeResize="0"/>
          <p:nvPr/>
        </p:nvPicPr>
        <p:blipFill rotWithShape="1">
          <a:blip r:embed="rId6">
            <a:alphaModFix/>
          </a:blip>
          <a:srcRect/>
          <a:stretch/>
        </p:blipFill>
        <p:spPr>
          <a:xfrm>
            <a:off x="6836296" y="5147277"/>
            <a:ext cx="3750004" cy="14420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1"/>
          <p:cNvSpPr txBox="1">
            <a:spLocks noGrp="1"/>
          </p:cNvSpPr>
          <p:nvPr>
            <p:ph type="title"/>
          </p:nvPr>
        </p:nvSpPr>
        <p:spPr>
          <a:xfrm>
            <a:off x="2227165" y="368078"/>
            <a:ext cx="8911687" cy="8389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¿Qué es un DATA SET?</a:t>
            </a:r>
            <a:endParaRPr/>
          </a:p>
        </p:txBody>
      </p:sp>
      <p:sp>
        <p:nvSpPr>
          <p:cNvPr id="263" name="Google Shape;263;p11"/>
          <p:cNvSpPr txBox="1">
            <a:spLocks noGrp="1"/>
          </p:cNvSpPr>
          <p:nvPr>
            <p:ph type="body" idx="1"/>
          </p:nvPr>
        </p:nvSpPr>
        <p:spPr>
          <a:xfrm>
            <a:off x="1958276" y="1540189"/>
            <a:ext cx="8915400" cy="281235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es-MX"/>
              <a:t>Un DATA SET so ficheros o archivos que almacenan diferente tipo de información.</a:t>
            </a:r>
            <a:endParaRPr/>
          </a:p>
          <a:p>
            <a:pPr marL="342900" lvl="0" indent="-342900" algn="l" rtl="0">
              <a:spcBef>
                <a:spcPts val="1000"/>
              </a:spcBef>
              <a:spcAft>
                <a:spcPts val="0"/>
              </a:spcAft>
              <a:buSzPts val="1800"/>
              <a:buChar char="🠶"/>
            </a:pPr>
            <a:r>
              <a:rPr lang="es-MX"/>
              <a:t>Internamente, contienen registros y bloques de registros. Un registro es la información que procesará un programa y el bloque de registros, es la información que se transfiere en cada operación de entrada/salida. Por ejemplo, tenemos un dataset en un disco, cada operación de entrada/salida que se haga contra ese disco para tener información del dataset, se mandará por bloques de registros. Después, el programa que reciba ese bloque de registros, procesará cada registro con la información.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2"/>
          <p:cNvSpPr txBox="1">
            <a:spLocks noGrp="1"/>
          </p:cNvSpPr>
          <p:nvPr>
            <p:ph type="title"/>
          </p:nvPr>
        </p:nvSpPr>
        <p:spPr>
          <a:xfrm>
            <a:off x="1870550" y="413798"/>
            <a:ext cx="8911687" cy="7383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Tipos de Data SET</a:t>
            </a:r>
            <a:endParaRPr/>
          </a:p>
        </p:txBody>
      </p:sp>
      <p:grpSp>
        <p:nvGrpSpPr>
          <p:cNvPr id="269" name="Google Shape;269;p12"/>
          <p:cNvGrpSpPr/>
          <p:nvPr/>
        </p:nvGrpSpPr>
        <p:grpSpPr>
          <a:xfrm>
            <a:off x="595820" y="1718733"/>
            <a:ext cx="11437683" cy="4646558"/>
            <a:chOff x="0" y="364691"/>
            <a:chExt cx="11437683" cy="4646558"/>
          </a:xfrm>
        </p:grpSpPr>
        <p:sp>
          <p:nvSpPr>
            <p:cNvPr id="270" name="Google Shape;270;p12"/>
            <p:cNvSpPr/>
            <p:nvPr/>
          </p:nvSpPr>
          <p:spPr>
            <a:xfrm>
              <a:off x="0" y="364691"/>
              <a:ext cx="3574276" cy="2144565"/>
            </a:xfrm>
            <a:prstGeom prst="rect">
              <a:avLst/>
            </a:prstGeom>
            <a:solidFill>
              <a:srgbClr val="2359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2"/>
            <p:cNvSpPr txBox="1"/>
            <p:nvPr/>
          </p:nvSpPr>
          <p:spPr>
            <a:xfrm>
              <a:off x="0" y="364691"/>
              <a:ext cx="3574276" cy="214456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Century Gothic"/>
                <a:buNone/>
              </a:pPr>
              <a:r>
                <a:rPr lang="es-MX" sz="1100" b="1" i="0" u="none" strike="noStrike" cap="none">
                  <a:solidFill>
                    <a:schemeClr val="lt1"/>
                  </a:solidFill>
                  <a:latin typeface="Century Gothic"/>
                  <a:ea typeface="Century Gothic"/>
                  <a:cs typeface="Century Gothic"/>
                  <a:sym typeface="Century Gothic"/>
                </a:rPr>
                <a:t>Secuencial (PS – Physical Sequence): </a:t>
              </a:r>
              <a:r>
                <a:rPr lang="es-MX" sz="1100" b="0" i="0" u="none" strike="noStrike" cap="none">
                  <a:solidFill>
                    <a:schemeClr val="lt1"/>
                  </a:solidFill>
                  <a:latin typeface="Century Gothic"/>
                  <a:ea typeface="Century Gothic"/>
                  <a:cs typeface="Century Gothic"/>
                  <a:sym typeface="Century Gothic"/>
                </a:rPr>
                <a:t>Los registros van de forma secuencial. Los nuevos registros, se añaden al final y su lectura se hace de forma secuencial. Por ejemplo, para leer la línea 10, hay que leer las nueve anteriores. Para hacernos una idea, podríamos decir que “es como un fichero TXT de Windows”.  En la imagen vemos un dataset secuencial.</a:t>
              </a:r>
              <a:endParaRPr sz="1100" b="0" i="0" u="none" strike="noStrike" cap="none">
                <a:solidFill>
                  <a:schemeClr val="lt1"/>
                </a:solidFill>
                <a:latin typeface="Century Gothic"/>
                <a:ea typeface="Century Gothic"/>
                <a:cs typeface="Century Gothic"/>
                <a:sym typeface="Century Gothic"/>
              </a:endParaRPr>
            </a:p>
          </p:txBody>
        </p:sp>
        <p:sp>
          <p:nvSpPr>
            <p:cNvPr id="272" name="Google Shape;272;p12"/>
            <p:cNvSpPr/>
            <p:nvPr/>
          </p:nvSpPr>
          <p:spPr>
            <a:xfrm>
              <a:off x="3931703" y="364691"/>
              <a:ext cx="3574276" cy="2144565"/>
            </a:xfrm>
            <a:prstGeom prst="rect">
              <a:avLst/>
            </a:prstGeom>
            <a:solidFill>
              <a:srgbClr val="2947A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2"/>
            <p:cNvSpPr txBox="1"/>
            <p:nvPr/>
          </p:nvSpPr>
          <p:spPr>
            <a:xfrm>
              <a:off x="3931703" y="364691"/>
              <a:ext cx="3574276" cy="214456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Century Gothic"/>
                <a:buNone/>
              </a:pPr>
              <a:r>
                <a:rPr lang="es-MX" sz="1100" b="1" i="0" u="none" strike="noStrike" cap="none">
                  <a:solidFill>
                    <a:schemeClr val="lt1"/>
                  </a:solidFill>
                  <a:latin typeface="Century Gothic"/>
                  <a:ea typeface="Century Gothic"/>
                  <a:cs typeface="Century Gothic"/>
                  <a:sym typeface="Century Gothic"/>
                </a:rPr>
                <a:t>Particionado (PDS – Partitioned Dataset). </a:t>
              </a:r>
              <a:r>
                <a:rPr lang="es-MX" sz="1100" b="0" i="0" u="none" strike="noStrike" cap="none">
                  <a:solidFill>
                    <a:schemeClr val="lt1"/>
                  </a:solidFill>
                  <a:latin typeface="Century Gothic"/>
                  <a:ea typeface="Century Gothic"/>
                  <a:cs typeface="Century Gothic"/>
                  <a:sym typeface="Century Gothic"/>
                </a:rPr>
                <a:t>están divididos en ficheros secuenciales llamados miembros. Se pueden añadir o borrar miembros sin afectar a otros miembros. Cuando un miembro es borrado, el espacio que deja no se puede reutilizar. Para poder disponer de ese espacio, habría que comprimir la librería. Como esto algunas veces es peligroso porque los datos se pueden corromper, otra forma es crear una librería de mayor tamaño y copiar ahí los miembros. Estos dataset particionados no pueden contener otros dataset particionados, sólo ficheros secuenciales.</a:t>
              </a:r>
              <a:endParaRPr sz="1100" b="0" i="0" u="none" strike="noStrike" cap="none">
                <a:solidFill>
                  <a:schemeClr val="lt1"/>
                </a:solidFill>
                <a:latin typeface="Century Gothic"/>
                <a:ea typeface="Century Gothic"/>
                <a:cs typeface="Century Gothic"/>
                <a:sym typeface="Century Gothic"/>
              </a:endParaRPr>
            </a:p>
          </p:txBody>
        </p:sp>
        <p:sp>
          <p:nvSpPr>
            <p:cNvPr id="274" name="Google Shape;274;p12"/>
            <p:cNvSpPr/>
            <p:nvPr/>
          </p:nvSpPr>
          <p:spPr>
            <a:xfrm>
              <a:off x="7863407" y="364691"/>
              <a:ext cx="3574276" cy="2144565"/>
            </a:xfrm>
            <a:prstGeom prst="rect">
              <a:avLst/>
            </a:prstGeom>
            <a:solidFill>
              <a:srgbClr val="2D30B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txBox="1"/>
            <p:nvPr/>
          </p:nvSpPr>
          <p:spPr>
            <a:xfrm>
              <a:off x="7863407" y="364691"/>
              <a:ext cx="3574276" cy="214456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Century Gothic"/>
                <a:buNone/>
              </a:pPr>
              <a:r>
                <a:rPr lang="es-MX" sz="1100" b="1" i="0" u="none" strike="noStrike" cap="none">
                  <a:solidFill>
                    <a:schemeClr val="lt1"/>
                  </a:solidFill>
                  <a:latin typeface="Century Gothic"/>
                  <a:ea typeface="Century Gothic"/>
                  <a:cs typeface="Century Gothic"/>
                  <a:sym typeface="Century Gothic"/>
                </a:rPr>
                <a:t>Particionado extendido (PDSE – Partitioned Dataset Extended): 	</a:t>
              </a:r>
              <a:r>
                <a:rPr lang="es-MX" sz="1100" b="0" i="0" u="none" strike="noStrike" cap="none">
                  <a:solidFill>
                    <a:schemeClr val="lt1"/>
                  </a:solidFill>
                  <a:latin typeface="Century Gothic"/>
                  <a:ea typeface="Century Gothic"/>
                  <a:cs typeface="Century Gothic"/>
                  <a:sym typeface="Century Gothic"/>
                </a:rPr>
                <a:t>Es muy similar a un dataset particionado normal, pero este tipo tiene ciertas ventajas: permite reutilizar el espacio que deja un miembro borrado sin tener que comprimir la librería, permite 123 extensiones de espacio, frente a 16 extensiones de un particionado normal, etc. Este tipo de librerías </a:t>
              </a:r>
              <a:r>
                <a:rPr lang="es-MX" sz="1100" b="1" i="0" u="none" strike="noStrike" cap="none">
                  <a:solidFill>
                    <a:schemeClr val="lt1"/>
                  </a:solidFill>
                  <a:latin typeface="Century Gothic"/>
                  <a:ea typeface="Century Gothic"/>
                  <a:cs typeface="Century Gothic"/>
                  <a:sym typeface="Century Gothic"/>
                </a:rPr>
                <a:t>NO</a:t>
              </a:r>
              <a:r>
                <a:rPr lang="es-MX" sz="1100" b="0" i="0" u="none" strike="noStrike" cap="none">
                  <a:solidFill>
                    <a:schemeClr val="lt1"/>
                  </a:solidFill>
                  <a:latin typeface="Century Gothic"/>
                  <a:ea typeface="Century Gothic"/>
                  <a:cs typeface="Century Gothic"/>
                  <a:sym typeface="Century Gothic"/>
                </a:rPr>
                <a:t> se pueden usar como librerías de procedimientos (PROCLIB) ni para librerías que intervengan en el IPL (arranque/parada del sistema). </a:t>
              </a:r>
              <a:endParaRPr sz="1100" b="0" i="0" u="none" strike="noStrike" cap="none">
                <a:solidFill>
                  <a:schemeClr val="lt1"/>
                </a:solidFill>
                <a:latin typeface="Century Gothic"/>
                <a:ea typeface="Century Gothic"/>
                <a:cs typeface="Century Gothic"/>
                <a:sym typeface="Century Gothic"/>
              </a:endParaRPr>
            </a:p>
          </p:txBody>
        </p:sp>
        <p:sp>
          <p:nvSpPr>
            <p:cNvPr id="276" name="Google Shape;276;p12"/>
            <p:cNvSpPr/>
            <p:nvPr/>
          </p:nvSpPr>
          <p:spPr>
            <a:xfrm>
              <a:off x="1965851" y="2866684"/>
              <a:ext cx="3574276" cy="2144565"/>
            </a:xfrm>
            <a:prstGeom prst="rect">
              <a:avLst/>
            </a:prstGeom>
            <a:solidFill>
              <a:srgbClr val="5132C2"/>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txBox="1"/>
            <p:nvPr/>
          </p:nvSpPr>
          <p:spPr>
            <a:xfrm>
              <a:off x="1965851" y="2866684"/>
              <a:ext cx="3574276" cy="214456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Century Gothic"/>
                <a:buNone/>
              </a:pPr>
              <a:r>
                <a:rPr lang="es-MX" sz="1100" b="1" i="0" u="none" strike="noStrike" cap="none">
                  <a:solidFill>
                    <a:schemeClr val="lt1"/>
                  </a:solidFill>
                  <a:latin typeface="Century Gothic"/>
                  <a:ea typeface="Century Gothic"/>
                  <a:cs typeface="Century Gothic"/>
                  <a:sym typeface="Century Gothic"/>
                </a:rPr>
                <a:t>VSAM: </a:t>
              </a:r>
              <a:r>
                <a:rPr lang="es-MX" sz="1100" b="0" i="0" u="none" strike="noStrike" cap="none">
                  <a:solidFill>
                    <a:schemeClr val="lt1"/>
                  </a:solidFill>
                  <a:latin typeface="Century Gothic"/>
                  <a:ea typeface="Century Gothic"/>
                  <a:cs typeface="Century Gothic"/>
                  <a:sym typeface="Century Gothic"/>
                </a:rPr>
                <a:t>Aunque hay varios tipos, nos centraremos en el tipo KSDS (key-sequenced dataset). Se caracterizan por tener dos partes: una parte con los datos y otra parte con un índice o clave que hace referencia a esos datos para poder acceder a ellos. La clave va en secuencia, es única y no puede ser alterada. Este tipo de ficheros se suelen crear/copiar/borrar mediante JCL con la utilidad IDCAMS. </a:t>
              </a:r>
              <a:endParaRPr sz="1100" b="0" i="0" u="none" strike="noStrike" cap="none">
                <a:solidFill>
                  <a:schemeClr val="lt1"/>
                </a:solidFill>
                <a:latin typeface="Century Gothic"/>
                <a:ea typeface="Century Gothic"/>
                <a:cs typeface="Century Gothic"/>
                <a:sym typeface="Century Gothic"/>
              </a:endParaRPr>
            </a:p>
          </p:txBody>
        </p:sp>
        <p:sp>
          <p:nvSpPr>
            <p:cNvPr id="278" name="Google Shape;278;p12"/>
            <p:cNvSpPr/>
            <p:nvPr/>
          </p:nvSpPr>
          <p:spPr>
            <a:xfrm>
              <a:off x="5897555" y="2866684"/>
              <a:ext cx="3574276" cy="2144565"/>
            </a:xfrm>
            <a:prstGeom prst="rect">
              <a:avLst/>
            </a:prstGeom>
            <a:solidFill>
              <a:srgbClr val="7D3CC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2"/>
            <p:cNvSpPr txBox="1"/>
            <p:nvPr/>
          </p:nvSpPr>
          <p:spPr>
            <a:xfrm>
              <a:off x="5897555" y="2866684"/>
              <a:ext cx="3574276" cy="214456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Century Gothic"/>
                <a:buNone/>
              </a:pPr>
              <a:r>
                <a:rPr lang="es-MX" sz="1100" b="1" i="0" u="none" strike="noStrike" cap="none">
                  <a:solidFill>
                    <a:schemeClr val="lt1"/>
                  </a:solidFill>
                  <a:latin typeface="Century Gothic"/>
                  <a:ea typeface="Century Gothic"/>
                  <a:cs typeface="Century Gothic"/>
                  <a:sym typeface="Century Gothic"/>
                </a:rPr>
                <a:t>GDG. </a:t>
              </a:r>
              <a:r>
                <a:rPr lang="es-MX" sz="1100" b="0" i="0" u="none" strike="noStrike" cap="none">
                  <a:solidFill>
                    <a:schemeClr val="lt1"/>
                  </a:solidFill>
                  <a:latin typeface="Century Gothic"/>
                  <a:ea typeface="Century Gothic"/>
                  <a:cs typeface="Century Gothic"/>
                  <a:sym typeface="Century Gothic"/>
                </a:rPr>
                <a:t>GDG o fichero generacional. Imaginemos que tenemos un proceso que nos genera datos diarios en un dataset y sólo queremos guardar 20 días de datos. Para evitar tener que hacer un mantenimiento manual de esos dataset, usaremos un fichero GDG. Para crear este tipo de dataset se define una base, mediante JCL con la utilidad IDCAMS, en la que indicaremos el número máximo de versiones que deben existir. </a:t>
              </a:r>
              <a:endParaRPr sz="11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3"/>
          <p:cNvSpPr txBox="1">
            <a:spLocks noGrp="1"/>
          </p:cNvSpPr>
          <p:nvPr>
            <p:ph type="title"/>
          </p:nvPr>
        </p:nvSpPr>
        <p:spPr>
          <a:xfrm>
            <a:off x="2178145" y="379013"/>
            <a:ext cx="8163059" cy="78048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Menú ISPF</a:t>
            </a:r>
            <a:endParaRPr/>
          </a:p>
        </p:txBody>
      </p:sp>
      <p:pic>
        <p:nvPicPr>
          <p:cNvPr id="285" name="Google Shape;285;p13"/>
          <p:cNvPicPr preferRelativeResize="0">
            <a:picLocks noGrp="1"/>
          </p:cNvPicPr>
          <p:nvPr>
            <p:ph type="body" idx="1"/>
          </p:nvPr>
        </p:nvPicPr>
        <p:blipFill rotWithShape="1">
          <a:blip r:embed="rId3">
            <a:alphaModFix/>
          </a:blip>
          <a:srcRect/>
          <a:stretch/>
        </p:blipFill>
        <p:spPr>
          <a:xfrm>
            <a:off x="1923619" y="1725105"/>
            <a:ext cx="8856896" cy="4024182"/>
          </a:xfrm>
          <a:prstGeom prst="rect">
            <a:avLst/>
          </a:prstGeom>
          <a:noFill/>
          <a:ln>
            <a:noFill/>
          </a:ln>
        </p:spPr>
      </p:pic>
      <p:sp>
        <p:nvSpPr>
          <p:cNvPr id="286" name="Google Shape;286;p13"/>
          <p:cNvSpPr txBox="1"/>
          <p:nvPr/>
        </p:nvSpPr>
        <p:spPr>
          <a:xfrm>
            <a:off x="327398" y="1725105"/>
            <a:ext cx="11500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400" b="1" i="0" u="none" strike="noStrike" cap="none">
                <a:solidFill>
                  <a:schemeClr val="dk1"/>
                </a:solidFill>
                <a:latin typeface="Century Gothic"/>
                <a:ea typeface="Century Gothic"/>
                <a:cs typeface="Century Gothic"/>
                <a:sym typeface="Century Gothic"/>
              </a:rPr>
              <a:t>Action Bar</a:t>
            </a:r>
            <a:endParaRPr/>
          </a:p>
        </p:txBody>
      </p:sp>
      <p:cxnSp>
        <p:nvCxnSpPr>
          <p:cNvPr id="287" name="Google Shape;287;p13"/>
          <p:cNvCxnSpPr>
            <a:stCxn id="286" idx="3"/>
          </p:cNvCxnSpPr>
          <p:nvPr/>
        </p:nvCxnSpPr>
        <p:spPr>
          <a:xfrm rot="10800000" flipH="1">
            <a:off x="1477468" y="1809994"/>
            <a:ext cx="596400" cy="69000"/>
          </a:xfrm>
          <a:prstGeom prst="bentConnector3">
            <a:avLst>
              <a:gd name="adj1" fmla="val 50000"/>
            </a:avLst>
          </a:prstGeom>
          <a:noFill/>
          <a:ln w="22225" cap="rnd" cmpd="sng">
            <a:solidFill>
              <a:srgbClr val="FF0000"/>
            </a:solidFill>
            <a:prstDash val="solid"/>
            <a:round/>
            <a:headEnd type="none" w="sm" len="sm"/>
            <a:tailEnd type="triangle" w="med" len="med"/>
          </a:ln>
          <a:effectLst>
            <a:outerShdw blurRad="38100" dist="25400" dir="5400000" rotWithShape="0">
              <a:srgbClr val="000000">
                <a:alpha val="24705"/>
              </a:srgbClr>
            </a:outerShdw>
          </a:effectLst>
        </p:spPr>
      </p:cxnSp>
      <p:sp>
        <p:nvSpPr>
          <p:cNvPr id="288" name="Google Shape;288;p13"/>
          <p:cNvSpPr txBox="1"/>
          <p:nvPr/>
        </p:nvSpPr>
        <p:spPr>
          <a:xfrm>
            <a:off x="10780515" y="1018343"/>
            <a:ext cx="115007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400" b="1">
                <a:solidFill>
                  <a:schemeClr val="dk1"/>
                </a:solidFill>
                <a:latin typeface="Century Gothic"/>
                <a:ea typeface="Century Gothic"/>
                <a:cs typeface="Century Gothic"/>
                <a:sym typeface="Century Gothic"/>
              </a:rPr>
              <a:t>Línea de Comandos</a:t>
            </a:r>
            <a:endParaRPr/>
          </a:p>
        </p:txBody>
      </p:sp>
      <p:cxnSp>
        <p:nvCxnSpPr>
          <p:cNvPr id="289" name="Google Shape;289;p13"/>
          <p:cNvCxnSpPr>
            <a:stCxn id="288" idx="2"/>
          </p:cNvCxnSpPr>
          <p:nvPr/>
        </p:nvCxnSpPr>
        <p:spPr>
          <a:xfrm rot="5400000">
            <a:off x="10688650" y="1633363"/>
            <a:ext cx="758700" cy="575100"/>
          </a:xfrm>
          <a:prstGeom prst="bentConnector3">
            <a:avLst>
              <a:gd name="adj1" fmla="val 98449"/>
            </a:avLst>
          </a:prstGeom>
          <a:noFill/>
          <a:ln w="22225" cap="rnd" cmpd="sng">
            <a:solidFill>
              <a:srgbClr val="FF0000"/>
            </a:solidFill>
            <a:prstDash val="solid"/>
            <a:round/>
            <a:headEnd type="none" w="sm" len="sm"/>
            <a:tailEnd type="triangle" w="med" len="med"/>
          </a:ln>
          <a:effectLst>
            <a:outerShdw blurRad="38100" dist="25400" dir="5400000" rotWithShape="0">
              <a:srgbClr val="000000">
                <a:alpha val="24705"/>
              </a:srgbClr>
            </a:outerShdw>
          </a:effectLst>
        </p:spPr>
      </p:cxnSp>
      <p:sp>
        <p:nvSpPr>
          <p:cNvPr id="290" name="Google Shape;290;p13"/>
          <p:cNvSpPr txBox="1"/>
          <p:nvPr/>
        </p:nvSpPr>
        <p:spPr>
          <a:xfrm>
            <a:off x="10780515" y="5932829"/>
            <a:ext cx="115007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400" b="1">
                <a:solidFill>
                  <a:schemeClr val="dk1"/>
                </a:solidFill>
                <a:latin typeface="Century Gothic"/>
                <a:ea typeface="Century Gothic"/>
                <a:cs typeface="Century Gothic"/>
                <a:sym typeface="Century Gothic"/>
              </a:rPr>
              <a:t>Dynamic Status Area</a:t>
            </a:r>
            <a:endParaRPr/>
          </a:p>
        </p:txBody>
      </p:sp>
      <p:cxnSp>
        <p:nvCxnSpPr>
          <p:cNvPr id="291" name="Google Shape;291;p13"/>
          <p:cNvCxnSpPr>
            <a:stCxn id="290" idx="0"/>
            <a:endCxn id="285" idx="3"/>
          </p:cNvCxnSpPr>
          <p:nvPr/>
        </p:nvCxnSpPr>
        <p:spPr>
          <a:xfrm rot="5400000" flipH="1">
            <a:off x="9970150" y="4547429"/>
            <a:ext cx="2195700" cy="575100"/>
          </a:xfrm>
          <a:prstGeom prst="bentConnector2">
            <a:avLst/>
          </a:prstGeom>
          <a:noFill/>
          <a:ln w="22225" cap="rnd" cmpd="sng">
            <a:solidFill>
              <a:srgbClr val="FF0000"/>
            </a:solidFill>
            <a:prstDash val="solid"/>
            <a:round/>
            <a:headEnd type="none" w="sm" len="sm"/>
            <a:tailEnd type="triangle" w="med" len="med"/>
          </a:ln>
          <a:effectLst>
            <a:outerShdw blurRad="38100" dist="25400" dir="5400000" rotWithShape="0">
              <a:srgbClr val="000000">
                <a:alpha val="24705"/>
              </a:srgbClr>
            </a:outerShdw>
          </a:effectLst>
        </p:spPr>
      </p:cxnSp>
      <p:sp>
        <p:nvSpPr>
          <p:cNvPr id="292" name="Google Shape;292;p13"/>
          <p:cNvSpPr txBox="1"/>
          <p:nvPr/>
        </p:nvSpPr>
        <p:spPr>
          <a:xfrm>
            <a:off x="327398" y="3418462"/>
            <a:ext cx="115007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400" b="1">
                <a:solidFill>
                  <a:schemeClr val="dk1"/>
                </a:solidFill>
                <a:latin typeface="Century Gothic"/>
                <a:ea typeface="Century Gothic"/>
                <a:cs typeface="Century Gothic"/>
                <a:sym typeface="Century Gothic"/>
              </a:rPr>
              <a:t>Panel de Opciones</a:t>
            </a:r>
            <a:endParaRPr/>
          </a:p>
        </p:txBody>
      </p:sp>
      <p:cxnSp>
        <p:nvCxnSpPr>
          <p:cNvPr id="293" name="Google Shape;293;p13"/>
          <p:cNvCxnSpPr>
            <a:stCxn id="292" idx="3"/>
            <a:endCxn id="285" idx="1"/>
          </p:cNvCxnSpPr>
          <p:nvPr/>
        </p:nvCxnSpPr>
        <p:spPr>
          <a:xfrm>
            <a:off x="1477468" y="3680072"/>
            <a:ext cx="446100" cy="57000"/>
          </a:xfrm>
          <a:prstGeom prst="bentConnector3">
            <a:avLst>
              <a:gd name="adj1" fmla="val 50000"/>
            </a:avLst>
          </a:prstGeom>
          <a:noFill/>
          <a:ln w="22225" cap="rnd" cmpd="sng">
            <a:solidFill>
              <a:srgbClr val="FF0000"/>
            </a:solidFill>
            <a:prstDash val="solid"/>
            <a:round/>
            <a:headEnd type="none" w="sm" len="sm"/>
            <a:tailEnd type="triangle" w="med" len="med"/>
          </a:ln>
          <a:effectLst>
            <a:outerShdw blurRad="38100" dist="25400" dir="5400000" rotWithShape="0">
              <a:srgbClr val="000000">
                <a:alpha val="24705"/>
              </a:srgbClr>
            </a:outerShdw>
          </a:effectLst>
        </p:spPr>
      </p:cxnSp>
      <p:sp>
        <p:nvSpPr>
          <p:cNvPr id="294" name="Google Shape;294;p13"/>
          <p:cNvSpPr txBox="1"/>
          <p:nvPr/>
        </p:nvSpPr>
        <p:spPr>
          <a:xfrm>
            <a:off x="393748" y="5932829"/>
            <a:ext cx="115007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400" b="1">
                <a:solidFill>
                  <a:schemeClr val="dk1"/>
                </a:solidFill>
                <a:latin typeface="Century Gothic"/>
                <a:ea typeface="Century Gothic"/>
                <a:cs typeface="Century Gothic"/>
                <a:sym typeface="Century Gothic"/>
              </a:rPr>
              <a:t>Teclas de Función</a:t>
            </a:r>
            <a:endParaRPr/>
          </a:p>
        </p:txBody>
      </p:sp>
      <p:cxnSp>
        <p:nvCxnSpPr>
          <p:cNvPr id="295" name="Google Shape;295;p13"/>
          <p:cNvCxnSpPr>
            <a:stCxn id="294" idx="3"/>
            <a:endCxn id="285" idx="2"/>
          </p:cNvCxnSpPr>
          <p:nvPr/>
        </p:nvCxnSpPr>
        <p:spPr>
          <a:xfrm rot="10800000" flipH="1">
            <a:off x="1543818" y="5749239"/>
            <a:ext cx="4808100" cy="445200"/>
          </a:xfrm>
          <a:prstGeom prst="bentConnector2">
            <a:avLst/>
          </a:prstGeom>
          <a:noFill/>
          <a:ln w="22225" cap="rnd" cmpd="sng">
            <a:solidFill>
              <a:srgbClr val="FF0000"/>
            </a:solidFill>
            <a:prstDash val="solid"/>
            <a:round/>
            <a:headEnd type="none" w="sm" len="sm"/>
            <a:tailEnd type="triangle" w="med" len="med"/>
          </a:ln>
          <a:effectLst>
            <a:outerShdw blurRad="38100" dist="25400" dir="5400000" rotWithShape="0">
              <a:srgbClr val="000000">
                <a:alpha val="24705"/>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4"/>
          <p:cNvSpPr txBox="1">
            <a:spLocks noGrp="1"/>
          </p:cNvSpPr>
          <p:nvPr>
            <p:ph type="title"/>
          </p:nvPr>
        </p:nvSpPr>
        <p:spPr>
          <a:xfrm>
            <a:off x="2178145" y="324149"/>
            <a:ext cx="8163059" cy="617683"/>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a:buNone/>
            </a:pPr>
            <a:r>
              <a:rPr lang="es-MX" b="1"/>
              <a:t>¿Cómo se interactúa en ISPF?</a:t>
            </a:r>
            <a:endParaRPr/>
          </a:p>
        </p:txBody>
      </p:sp>
      <p:sp>
        <p:nvSpPr>
          <p:cNvPr id="301" name="Google Shape;301;p14"/>
          <p:cNvSpPr txBox="1">
            <a:spLocks noGrp="1"/>
          </p:cNvSpPr>
          <p:nvPr>
            <p:ph type="body" idx="1"/>
          </p:nvPr>
        </p:nvSpPr>
        <p:spPr>
          <a:xfrm>
            <a:off x="1638300" y="1068057"/>
            <a:ext cx="10221468" cy="78048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100000"/>
              <a:buChar char="🠶"/>
            </a:pPr>
            <a:r>
              <a:rPr lang="es-MX"/>
              <a:t>Para poder navegar en el ambiente ya sea TSO o el menú ISPF, se utilizan las tablas de función. Se pueden utilizar las teclas desde la F1 hasta la F12, Incluso F13 hasta la F24 (utilizando el Shift).</a:t>
            </a:r>
            <a:endParaRPr/>
          </a:p>
        </p:txBody>
      </p:sp>
      <p:graphicFrame>
        <p:nvGraphicFramePr>
          <p:cNvPr id="302" name="Google Shape;302;p14"/>
          <p:cNvGraphicFramePr/>
          <p:nvPr/>
        </p:nvGraphicFramePr>
        <p:xfrm>
          <a:off x="1638300" y="1839061"/>
          <a:ext cx="3000000" cy="3000000"/>
        </p:xfrm>
        <a:graphic>
          <a:graphicData uri="http://schemas.openxmlformats.org/drawingml/2006/table">
            <a:tbl>
              <a:tblPr>
                <a:noFill/>
                <a:tableStyleId>{CCF76922-A0E8-448F-9630-E79267749328}</a:tableStyleId>
              </a:tblPr>
              <a:tblGrid>
                <a:gridCol w="2636300">
                  <a:extLst>
                    <a:ext uri="{9D8B030D-6E8A-4147-A177-3AD203B41FA5}">
                      <a16:colId xmlns:a16="http://schemas.microsoft.com/office/drawing/2014/main" val="20000"/>
                    </a:ext>
                  </a:extLst>
                </a:gridCol>
                <a:gridCol w="2159375">
                  <a:extLst>
                    <a:ext uri="{9D8B030D-6E8A-4147-A177-3AD203B41FA5}">
                      <a16:colId xmlns:a16="http://schemas.microsoft.com/office/drawing/2014/main" val="20001"/>
                    </a:ext>
                  </a:extLst>
                </a:gridCol>
                <a:gridCol w="5034125">
                  <a:extLst>
                    <a:ext uri="{9D8B030D-6E8A-4147-A177-3AD203B41FA5}">
                      <a16:colId xmlns:a16="http://schemas.microsoft.com/office/drawing/2014/main" val="20002"/>
                    </a:ext>
                  </a:extLst>
                </a:gridCol>
              </a:tblGrid>
              <a:tr h="228875">
                <a:tc gridSpan="3">
                  <a:txBody>
                    <a:bodyPr/>
                    <a:lstStyle/>
                    <a:p>
                      <a:pPr marL="0" marR="0" lvl="0" indent="0" algn="ctr" rtl="0">
                        <a:spcBef>
                          <a:spcPts val="0"/>
                        </a:spcBef>
                        <a:spcAft>
                          <a:spcPts val="0"/>
                        </a:spcAft>
                        <a:buNone/>
                      </a:pPr>
                      <a:r>
                        <a:rPr lang="es-MX" sz="1400" b="1" i="0" u="none" strike="noStrike" cap="none">
                          <a:solidFill>
                            <a:srgbClr val="FFFFFF"/>
                          </a:solidFill>
                          <a:latin typeface="Century Gothic"/>
                          <a:ea typeface="Century Gothic"/>
                          <a:cs typeface="Century Gothic"/>
                          <a:sym typeface="Century Gothic"/>
                        </a:rPr>
                        <a:t>Teclas de Función más comunes</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8EA9DB"/>
                      </a:solidFill>
                      <a:prstDash val="solid"/>
                      <a:round/>
                      <a:headEnd type="none" w="sm" len="sm"/>
                      <a:tailEnd type="none" w="sm" len="sm"/>
                    </a:lnB>
                    <a:solidFill>
                      <a:srgbClr val="4472C4"/>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28875">
                <a:tc>
                  <a:txBody>
                    <a:bodyPr/>
                    <a:lstStyle/>
                    <a:p>
                      <a:pPr marL="0" marR="0" lvl="0" indent="0" algn="ctr" rtl="0">
                        <a:spcBef>
                          <a:spcPts val="0"/>
                        </a:spcBef>
                        <a:spcAft>
                          <a:spcPts val="0"/>
                        </a:spcAft>
                        <a:buNone/>
                      </a:pPr>
                      <a:r>
                        <a:rPr lang="es-MX" sz="1400" b="1" i="0" u="none" strike="noStrike" cap="none">
                          <a:solidFill>
                            <a:srgbClr val="FFFFFF"/>
                          </a:solidFill>
                          <a:latin typeface="Century Gothic"/>
                          <a:ea typeface="Century Gothic"/>
                          <a:cs typeface="Century Gothic"/>
                          <a:sym typeface="Century Gothic"/>
                        </a:rPr>
                        <a:t>Tecla</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4472C4"/>
                    </a:solidFill>
                  </a:tcPr>
                </a:tc>
                <a:tc>
                  <a:txBody>
                    <a:bodyPr/>
                    <a:lstStyle/>
                    <a:p>
                      <a:pPr marL="0" marR="0" lvl="0" indent="0" algn="ctr" rtl="0">
                        <a:spcBef>
                          <a:spcPts val="0"/>
                        </a:spcBef>
                        <a:spcAft>
                          <a:spcPts val="0"/>
                        </a:spcAft>
                        <a:buNone/>
                      </a:pPr>
                      <a:r>
                        <a:rPr lang="es-MX" sz="1400" b="1" i="0" u="none" strike="noStrike" cap="none">
                          <a:solidFill>
                            <a:srgbClr val="FFFFFF"/>
                          </a:solidFill>
                          <a:latin typeface="Century Gothic"/>
                          <a:ea typeface="Century Gothic"/>
                          <a:cs typeface="Century Gothic"/>
                          <a:sym typeface="Century Gothic"/>
                        </a:rPr>
                        <a:t>Llave</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4472C4"/>
                    </a:solidFill>
                  </a:tcPr>
                </a:tc>
                <a:tc>
                  <a:txBody>
                    <a:bodyPr/>
                    <a:lstStyle/>
                    <a:p>
                      <a:pPr marL="0" marR="0" lvl="0" indent="0" algn="ctr" rtl="0">
                        <a:spcBef>
                          <a:spcPts val="0"/>
                        </a:spcBef>
                        <a:spcAft>
                          <a:spcPts val="0"/>
                        </a:spcAft>
                        <a:buNone/>
                      </a:pPr>
                      <a:r>
                        <a:rPr lang="es-MX" sz="1400" b="1" i="0" u="none" strike="noStrike" cap="none">
                          <a:solidFill>
                            <a:srgbClr val="FFFFFF"/>
                          </a:solidFill>
                          <a:latin typeface="Century Gothic"/>
                          <a:ea typeface="Century Gothic"/>
                          <a:cs typeface="Century Gothic"/>
                          <a:sym typeface="Century Gothic"/>
                        </a:rPr>
                        <a:t>Variante</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4472C4"/>
                    </a:solidFill>
                  </a:tcPr>
                </a:tc>
                <a:extLst>
                  <a:ext uri="{0D108BD9-81ED-4DB2-BD59-A6C34878D82A}">
                    <a16:rowId xmlns:a16="http://schemas.microsoft.com/office/drawing/2014/main" val="10001"/>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ENTER</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gridSpan="2">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ENTER o CTRL (DERECHO)</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hMerge="1">
                  <a:txBody>
                    <a:bodyPr/>
                    <a:lstStyle/>
                    <a:p>
                      <a:endParaRPr lang="es-MX"/>
                    </a:p>
                  </a:txBody>
                  <a:tcPr/>
                </a:tc>
                <a:extLst>
                  <a:ext uri="{0D108BD9-81ED-4DB2-BD59-A6C34878D82A}">
                    <a16:rowId xmlns:a16="http://schemas.microsoft.com/office/drawing/2014/main" val="10002"/>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HELP</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F1</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Scroll izquierdo</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F10</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04"/>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Scroll derecho</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F11</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RETRIVE</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F12</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06"/>
                  </a:ext>
                </a:extLst>
              </a:tr>
              <a:tr h="591900">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Split o Nueva pantalla</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F2</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en lugar de SPLIT, poner SPLIT NEW, con esta configuración, abrirá n número de pantallas extras</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EXIT, END, RETURN</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F3</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08"/>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Return</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F4</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Find, Buscar</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F5</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10"/>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Change</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F6</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Página arriba</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F7</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12"/>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Página abajo</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F8</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98652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Swap (cabio de pantalla)</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F9</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Se pude configurar con el comando SWAP LIST, en lugar de SWAP y mostrará una ventana para movernos en las pantallas abiertas o abrir una nueva</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D9E1F2"/>
                    </a:solidFill>
                  </a:tcPr>
                </a:tc>
                <a:extLst>
                  <a:ext uri="{0D108BD9-81ED-4DB2-BD59-A6C34878D82A}">
                    <a16:rowId xmlns:a16="http://schemas.microsoft.com/office/drawing/2014/main" val="10014"/>
                  </a:ext>
                </a:extLst>
              </a:tr>
              <a:tr h="228875">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Mover el cursos</a:t>
                      </a:r>
                      <a:endParaRPr/>
                    </a:p>
                  </a:txBody>
                  <a:tcPr marL="6350" marR="6350" marT="6350" marB="0" anchor="ctr">
                    <a:lnL w="9525" cap="flat" cmpd="sng">
                      <a:solidFill>
                        <a:srgbClr val="8EA9DB"/>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TAB, Enter</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MX" sz="1400" b="0" i="0" u="none" strike="noStrike" cap="none">
                          <a:solidFill>
                            <a:srgbClr val="000000"/>
                          </a:solidFill>
                          <a:latin typeface="Century Gothic"/>
                          <a:ea typeface="Century Gothic"/>
                          <a:cs typeface="Century Gothic"/>
                          <a:sym typeface="Century Gothic"/>
                        </a:rPr>
                        <a:t> </a:t>
                      </a:r>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8EA9DB"/>
                      </a:solidFill>
                      <a:prstDash val="solid"/>
                      <a:round/>
                      <a:headEnd type="none" w="sm" len="sm"/>
                      <a:tailEnd type="none" w="sm" len="sm"/>
                    </a:lnR>
                    <a:lnT w="9525" cap="flat" cmpd="sng">
                      <a:solidFill>
                        <a:srgbClr val="8EA9DB"/>
                      </a:solidFill>
                      <a:prstDash val="solid"/>
                      <a:round/>
                      <a:headEnd type="none" w="sm" len="sm"/>
                      <a:tailEnd type="none" w="sm" len="sm"/>
                    </a:lnT>
                    <a:lnB w="9525" cap="flat" cmpd="sng">
                      <a:solidFill>
                        <a:srgbClr val="8EA9DB"/>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
          <p:cNvSpPr txBox="1">
            <a:spLocks noGrp="1"/>
          </p:cNvSpPr>
          <p:nvPr>
            <p:ph type="title"/>
          </p:nvPr>
        </p:nvSpPr>
        <p:spPr>
          <a:xfrm>
            <a:off x="2178145" y="324149"/>
            <a:ext cx="8163059" cy="617683"/>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a:buNone/>
            </a:pPr>
            <a:r>
              <a:rPr lang="es-MX" b="1"/>
              <a:t>¿Cómo se interactúa en ISPF?</a:t>
            </a:r>
            <a:endParaRPr/>
          </a:p>
        </p:txBody>
      </p:sp>
      <p:sp>
        <p:nvSpPr>
          <p:cNvPr id="308" name="Google Shape;308;p15"/>
          <p:cNvSpPr txBox="1">
            <a:spLocks noGrp="1"/>
          </p:cNvSpPr>
          <p:nvPr>
            <p:ph type="body" idx="1"/>
          </p:nvPr>
        </p:nvSpPr>
        <p:spPr>
          <a:xfrm>
            <a:off x="886968" y="1324089"/>
            <a:ext cx="10908792" cy="4829823"/>
          </a:xfrm>
          <a:prstGeom prst="rect">
            <a:avLst/>
          </a:prstGeom>
          <a:noFill/>
          <a:ln>
            <a:noFill/>
          </a:ln>
        </p:spPr>
        <p:txBody>
          <a:bodyPr spcFirstLastPara="1" wrap="square" lIns="91425" tIns="45700" rIns="91425" bIns="45700" anchor="t" anchorCtr="0">
            <a:normAutofit fontScale="32500" lnSpcReduction="20000"/>
          </a:bodyPr>
          <a:lstStyle/>
          <a:p>
            <a:pPr marL="342900" lvl="0" indent="-342931" algn="l" rtl="0">
              <a:spcBef>
                <a:spcPts val="0"/>
              </a:spcBef>
              <a:spcAft>
                <a:spcPts val="0"/>
              </a:spcAft>
              <a:buSzPct val="100000"/>
              <a:buChar char="🠶"/>
            </a:pPr>
            <a:r>
              <a:rPr lang="es-MX" sz="4300"/>
              <a:t>Para seleccionar una opción de menú ISPF, en la línea de comandos se indica el número que se lista en el panel de opciones. Como se muestra en el ejemplo.</a:t>
            </a:r>
            <a:endParaRPr/>
          </a:p>
          <a:p>
            <a:pPr marL="0" lvl="0" indent="0" algn="l" rtl="0">
              <a:spcBef>
                <a:spcPts val="1000"/>
              </a:spcBef>
              <a:spcAft>
                <a:spcPts val="0"/>
              </a:spcAft>
              <a:buSzPct val="100000"/>
              <a:buNone/>
            </a:pPr>
            <a:endParaRPr sz="6400"/>
          </a:p>
          <a:p>
            <a:pPr marL="1257300" lvl="3" indent="0" algn="l" rtl="0">
              <a:spcBef>
                <a:spcPts val="1000"/>
              </a:spcBef>
              <a:spcAft>
                <a:spcPts val="0"/>
              </a:spcAft>
              <a:buSzPct val="100000"/>
              <a:buNone/>
            </a:pPr>
            <a:r>
              <a:rPr lang="es-MX" sz="3100">
                <a:latin typeface="Courier New"/>
                <a:ea typeface="Courier New"/>
                <a:cs typeface="Courier New"/>
                <a:sym typeface="Courier New"/>
              </a:rPr>
              <a:t> </a:t>
            </a:r>
            <a:r>
              <a:rPr lang="es-MX" sz="3100" b="1">
                <a:latin typeface="Courier New"/>
                <a:ea typeface="Courier New"/>
                <a:cs typeface="Courier New"/>
                <a:sym typeface="Courier New"/>
              </a:rPr>
              <a:t>------------------------------------------------------------------------------</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ISPF Primary Option Menu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a:t>
            </a:r>
            <a:r>
              <a:rPr lang="es-MX" sz="3100" b="1">
                <a:solidFill>
                  <a:srgbClr val="FF0000"/>
                </a:solidFill>
                <a:latin typeface="Courier New"/>
                <a:ea typeface="Courier New"/>
                <a:cs typeface="Courier New"/>
                <a:sym typeface="Courier New"/>
              </a:rPr>
              <a:t>Option ===&gt; 0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More:     +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0  Settings      Terminal and user parameters            User ID . : Z91476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1  View          Display source data or listings         Time. . . : 19:01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2  Edit          Create or change source data            Terminal. : 3278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3  Utilities     Perform utility functions               Screen. . : 1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4  Foreground    Interactive language processing         Language. : ENGLISH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5  Batch         Submit job for language processing      Appl ID . : ISR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6  Command       Enter TSO or Workstation commands       TSO logon : DBPROCCG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7  Dialog Test   Perform dialog testing                  TSO prefix: Z91476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8  LM Facility   Library administrator functions         System ID : S0W1     </a:t>
            </a:r>
            <a:endParaRPr/>
          </a:p>
          <a:p>
            <a:pPr marL="1257300" lvl="3" indent="0" algn="l" rtl="0">
              <a:spcBef>
                <a:spcPts val="1000"/>
              </a:spcBef>
              <a:spcAft>
                <a:spcPts val="0"/>
              </a:spcAft>
              <a:buSzPct val="100000"/>
              <a:buNone/>
            </a:pPr>
            <a:r>
              <a:rPr lang="es-MX" sz="3100" b="1">
                <a:latin typeface="Courier New"/>
                <a:ea typeface="Courier New"/>
                <a:cs typeface="Courier New"/>
                <a:sym typeface="Courier New"/>
              </a:rPr>
              <a:t>                             </a:t>
            </a:r>
            <a:endParaRPr/>
          </a:p>
          <a:p>
            <a:pPr marL="0" lvl="0" indent="0" algn="l" rtl="0">
              <a:spcBef>
                <a:spcPts val="1000"/>
              </a:spcBef>
              <a:spcAft>
                <a:spcPts val="0"/>
              </a:spcAft>
              <a:buSzPct val="100000"/>
              <a:buNone/>
            </a:pPr>
            <a:r>
              <a:rPr lang="es-MX" sz="4800">
                <a:latin typeface="Courier New"/>
                <a:ea typeface="Courier New"/>
                <a:cs typeface="Courier New"/>
                <a:sym typeface="Courier New"/>
              </a:rPr>
              <a:t> </a:t>
            </a:r>
            <a:endParaRPr/>
          </a:p>
          <a:p>
            <a:pPr marL="342900" lvl="0" indent="-305752" algn="l" rtl="0">
              <a:spcBef>
                <a:spcPts val="1000"/>
              </a:spcBef>
              <a:spcAft>
                <a:spcPts val="0"/>
              </a:spcAft>
              <a:buSzPct val="1000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6"/>
          <p:cNvSpPr txBox="1">
            <a:spLocks noGrp="1"/>
          </p:cNvSpPr>
          <p:nvPr>
            <p:ph type="title"/>
          </p:nvPr>
        </p:nvSpPr>
        <p:spPr>
          <a:xfrm>
            <a:off x="1934556" y="44044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Opciones más usadas en ISPF</a:t>
            </a:r>
            <a:endParaRPr/>
          </a:p>
        </p:txBody>
      </p:sp>
      <p:sp>
        <p:nvSpPr>
          <p:cNvPr id="314" name="Google Shape;314;p16"/>
          <p:cNvSpPr txBox="1">
            <a:spLocks noGrp="1"/>
          </p:cNvSpPr>
          <p:nvPr>
            <p:ph type="body" idx="1"/>
          </p:nvPr>
        </p:nvSpPr>
        <p:spPr>
          <a:xfrm>
            <a:off x="1117028" y="1999488"/>
            <a:ext cx="4313864" cy="377762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800"/>
              <a:buNone/>
            </a:pPr>
            <a:r>
              <a:rPr lang="es-MX"/>
              <a:t>En la opción 0, ISPF Settings, es utilizada para configurar los parámetros de la terminal y del usuario.</a:t>
            </a:r>
            <a:endParaRPr/>
          </a:p>
          <a:p>
            <a:pPr marL="0" lvl="0" indent="0" algn="just" rtl="0">
              <a:spcBef>
                <a:spcPts val="1000"/>
              </a:spcBef>
              <a:spcAft>
                <a:spcPts val="0"/>
              </a:spcAft>
              <a:buSzPts val="1800"/>
              <a:buNone/>
            </a:pPr>
            <a:r>
              <a:rPr lang="es-MX"/>
              <a:t>Podemos configurar si la línea de comandos aparece en lo alto o en la parte de la pantalla, podemos quitar las teclas de función, entre otras opciones.</a:t>
            </a:r>
            <a:endParaRPr/>
          </a:p>
        </p:txBody>
      </p:sp>
      <p:pic>
        <p:nvPicPr>
          <p:cNvPr id="315" name="Google Shape;315;p16"/>
          <p:cNvPicPr preferRelativeResize="0">
            <a:picLocks noGrp="1"/>
          </p:cNvPicPr>
          <p:nvPr>
            <p:ph type="body" idx="2"/>
          </p:nvPr>
        </p:nvPicPr>
        <p:blipFill rotWithShape="1">
          <a:blip r:embed="rId3">
            <a:alphaModFix/>
          </a:blip>
          <a:srcRect/>
          <a:stretch/>
        </p:blipFill>
        <p:spPr>
          <a:xfrm>
            <a:off x="6172883" y="2097024"/>
            <a:ext cx="5583799" cy="31699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7"/>
          <p:cNvSpPr txBox="1">
            <a:spLocks noGrp="1"/>
          </p:cNvSpPr>
          <p:nvPr>
            <p:ph type="title"/>
          </p:nvPr>
        </p:nvSpPr>
        <p:spPr>
          <a:xfrm>
            <a:off x="1934556" y="44044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Opciones más usadas en ISPF</a:t>
            </a:r>
            <a:endParaRPr/>
          </a:p>
        </p:txBody>
      </p:sp>
      <p:sp>
        <p:nvSpPr>
          <p:cNvPr id="321" name="Google Shape;321;p17"/>
          <p:cNvSpPr txBox="1">
            <a:spLocks noGrp="1"/>
          </p:cNvSpPr>
          <p:nvPr>
            <p:ph type="body" idx="1"/>
          </p:nvPr>
        </p:nvSpPr>
        <p:spPr>
          <a:xfrm>
            <a:off x="6573279" y="1300345"/>
            <a:ext cx="4901797" cy="5474121"/>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spcBef>
                <a:spcPts val="0"/>
              </a:spcBef>
              <a:spcAft>
                <a:spcPts val="0"/>
              </a:spcAft>
              <a:buSzPct val="100000"/>
              <a:buNone/>
            </a:pPr>
            <a:r>
              <a:rPr lang="es-MX" b="1"/>
              <a:t>Opción 1, Entry Panel : </a:t>
            </a:r>
            <a:endParaRPr/>
          </a:p>
          <a:p>
            <a:pPr marL="0" lvl="0" indent="0" algn="just" rtl="0">
              <a:spcBef>
                <a:spcPts val="1000"/>
              </a:spcBef>
              <a:spcAft>
                <a:spcPts val="0"/>
              </a:spcAft>
              <a:buSzPct val="100000"/>
              <a:buNone/>
            </a:pPr>
            <a:r>
              <a:rPr lang="es-MX"/>
              <a:t>Panel para visualizar algún componte dentro de una biblioteca o archivo secuencial. NO SE PUEDEN MODIFICAR </a:t>
            </a:r>
            <a:endParaRPr/>
          </a:p>
          <a:p>
            <a:pPr marL="0" lvl="0" indent="0" algn="just" rtl="0">
              <a:spcBef>
                <a:spcPts val="1000"/>
              </a:spcBef>
              <a:spcAft>
                <a:spcPts val="0"/>
              </a:spcAft>
              <a:buSzPct val="100000"/>
              <a:buNone/>
            </a:pPr>
            <a:r>
              <a:rPr lang="es-MX"/>
              <a:t>Para visualizar el componente, tiene dos opciones.</a:t>
            </a:r>
            <a:endParaRPr/>
          </a:p>
          <a:p>
            <a:pPr marL="342900" lvl="0" indent="-342900" algn="just" rtl="0">
              <a:spcBef>
                <a:spcPts val="1000"/>
              </a:spcBef>
              <a:spcAft>
                <a:spcPts val="0"/>
              </a:spcAft>
              <a:buSzPct val="100000"/>
              <a:buFont typeface="Century Gothic"/>
              <a:buAutoNum type="arabicPeriod"/>
            </a:pPr>
            <a:r>
              <a:rPr lang="es-MX" b="1"/>
              <a:t>ISPF Library:  </a:t>
            </a:r>
            <a:r>
              <a:rPr lang="es-MX"/>
              <a:t>Para consultar esta opción se debe tener  una biblioteca con nombre estándar, es decir, que tenga 3 identificadores, el primero del Proyecto, el Segundo del grupo y el tercero del tipo. En el campo MEBER se informa el nombre del componente (programa, JCL, copy, etc.) a consultar. Si este no se llegara a informar lista todos los componentes de la biblioteca.        </a:t>
            </a:r>
            <a:endParaRPr/>
          </a:p>
          <a:p>
            <a:pPr marL="342900" lvl="0" indent="-342900" algn="just" rtl="0">
              <a:spcBef>
                <a:spcPts val="1000"/>
              </a:spcBef>
              <a:spcAft>
                <a:spcPts val="0"/>
              </a:spcAft>
              <a:buSzPct val="100000"/>
              <a:buFont typeface="Century Gothic"/>
              <a:buAutoNum type="arabicPeriod"/>
            </a:pPr>
            <a:r>
              <a:rPr lang="es-MX" b="1"/>
              <a:t>Other Partitioned, Sequential or VSAM Data Set, or z/OS UNIX file</a:t>
            </a:r>
            <a:r>
              <a:rPr lang="es-MX"/>
              <a:t>:  En esta opción se pueden consultar todas aquellas bibliotecas  que no cumplan con el estándar mencionado en el punto anterior. En esta opción se informa el MEMBER entre paréntesis y toda la cadena debe ir entre comillas simples ‘ ‘.</a:t>
            </a:r>
            <a:endParaRPr/>
          </a:p>
          <a:p>
            <a:pPr marL="0" lvl="0" indent="0" algn="just" rtl="0">
              <a:spcBef>
                <a:spcPts val="1000"/>
              </a:spcBef>
              <a:spcAft>
                <a:spcPts val="0"/>
              </a:spcAft>
              <a:buSzPct val="100000"/>
              <a:buNone/>
            </a:pPr>
            <a:r>
              <a:rPr lang="es-MX"/>
              <a:t>Entrar por esta opción, evita el modificar por error algunos componentes, se recomienda para cuando se están viendo componentes productivos.</a:t>
            </a:r>
            <a:endParaRPr/>
          </a:p>
          <a:p>
            <a:pPr marL="0" lvl="0" indent="0" algn="just" rtl="0">
              <a:spcBef>
                <a:spcPts val="1000"/>
              </a:spcBef>
              <a:spcAft>
                <a:spcPts val="0"/>
              </a:spcAft>
              <a:buSzPct val="100000"/>
              <a:buNone/>
            </a:pPr>
            <a:endParaRPr/>
          </a:p>
        </p:txBody>
      </p:sp>
      <p:sp>
        <p:nvSpPr>
          <p:cNvPr id="322" name="Google Shape;322;p17"/>
          <p:cNvSpPr txBox="1">
            <a:spLocks noGrp="1"/>
          </p:cNvSpPr>
          <p:nvPr>
            <p:ph type="body" idx="2"/>
          </p:nvPr>
        </p:nvSpPr>
        <p:spPr>
          <a:xfrm>
            <a:off x="1429414" y="1199762"/>
            <a:ext cx="4313864" cy="40748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100000"/>
              <a:buChar char="🠶"/>
            </a:pPr>
            <a:r>
              <a:rPr lang="es-MX" b="1"/>
              <a:t>Ejemplo Opción 1</a:t>
            </a:r>
            <a:endParaRPr/>
          </a:p>
        </p:txBody>
      </p:sp>
      <p:sp>
        <p:nvSpPr>
          <p:cNvPr id="323" name="Google Shape;323;p17"/>
          <p:cNvSpPr txBox="1"/>
          <p:nvPr/>
        </p:nvSpPr>
        <p:spPr>
          <a:xfrm>
            <a:off x="1304858" y="4184617"/>
            <a:ext cx="4313864" cy="407483"/>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400"/>
              <a:buFont typeface="Noto Sans Symbols"/>
              <a:buChar char="🠶"/>
            </a:pPr>
            <a:r>
              <a:rPr lang="es-MX" sz="1400" b="1">
                <a:solidFill>
                  <a:srgbClr val="3F3F3F"/>
                </a:solidFill>
                <a:latin typeface="Century Gothic"/>
                <a:ea typeface="Century Gothic"/>
                <a:cs typeface="Century Gothic"/>
                <a:sym typeface="Century Gothic"/>
              </a:rPr>
              <a:t>Ejemplo Opción 2</a:t>
            </a:r>
            <a:endParaRPr/>
          </a:p>
        </p:txBody>
      </p:sp>
      <p:pic>
        <p:nvPicPr>
          <p:cNvPr id="324" name="Google Shape;324;p17"/>
          <p:cNvPicPr preferRelativeResize="0"/>
          <p:nvPr/>
        </p:nvPicPr>
        <p:blipFill rotWithShape="1">
          <a:blip r:embed="rId3">
            <a:alphaModFix/>
          </a:blip>
          <a:srcRect/>
          <a:stretch/>
        </p:blipFill>
        <p:spPr>
          <a:xfrm>
            <a:off x="1287968" y="1514435"/>
            <a:ext cx="4808032" cy="2508925"/>
          </a:xfrm>
          <a:prstGeom prst="rect">
            <a:avLst/>
          </a:prstGeom>
          <a:noFill/>
          <a:ln>
            <a:noFill/>
          </a:ln>
        </p:spPr>
      </p:pic>
      <p:pic>
        <p:nvPicPr>
          <p:cNvPr id="325" name="Google Shape;325;p17"/>
          <p:cNvPicPr preferRelativeResize="0"/>
          <p:nvPr/>
        </p:nvPicPr>
        <p:blipFill rotWithShape="1">
          <a:blip r:embed="rId4">
            <a:alphaModFix/>
          </a:blip>
          <a:srcRect/>
          <a:stretch/>
        </p:blipFill>
        <p:spPr>
          <a:xfrm>
            <a:off x="1217943" y="4561333"/>
            <a:ext cx="4901797" cy="22131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1934556" y="44044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Opciones más usadas en ISPF</a:t>
            </a:r>
            <a:endParaRPr/>
          </a:p>
        </p:txBody>
      </p:sp>
      <p:sp>
        <p:nvSpPr>
          <p:cNvPr id="331" name="Google Shape;331;p18"/>
          <p:cNvSpPr txBox="1">
            <a:spLocks noGrp="1"/>
          </p:cNvSpPr>
          <p:nvPr>
            <p:ph type="body" idx="1"/>
          </p:nvPr>
        </p:nvSpPr>
        <p:spPr>
          <a:xfrm>
            <a:off x="502920" y="1444752"/>
            <a:ext cx="4927972" cy="5257800"/>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spcBef>
                <a:spcPts val="0"/>
              </a:spcBef>
              <a:spcAft>
                <a:spcPts val="0"/>
              </a:spcAft>
              <a:buSzPct val="100000"/>
              <a:buNone/>
            </a:pPr>
            <a:r>
              <a:rPr lang="es-MX" b="1"/>
              <a:t>Opción 2, Edit: </a:t>
            </a:r>
            <a:endParaRPr/>
          </a:p>
          <a:p>
            <a:pPr marL="0" lvl="0" indent="0" algn="just" rtl="0">
              <a:spcBef>
                <a:spcPts val="1000"/>
              </a:spcBef>
              <a:spcAft>
                <a:spcPts val="0"/>
              </a:spcAft>
              <a:buSzPct val="100000"/>
              <a:buNone/>
            </a:pPr>
            <a:r>
              <a:rPr lang="es-MX"/>
              <a:t>Panel para editar algún componte dentro de una biblioteca o archivo secuencial. SE PUEDEN MODIFICAR </a:t>
            </a:r>
            <a:endParaRPr/>
          </a:p>
          <a:p>
            <a:pPr marL="0" lvl="0" indent="0" algn="just" rtl="0">
              <a:spcBef>
                <a:spcPts val="1000"/>
              </a:spcBef>
              <a:spcAft>
                <a:spcPts val="0"/>
              </a:spcAft>
              <a:buSzPct val="100000"/>
              <a:buNone/>
            </a:pPr>
            <a:r>
              <a:rPr lang="es-MX"/>
              <a:t>Para visualizar el componente, tiene dos opciones.</a:t>
            </a:r>
            <a:endParaRPr/>
          </a:p>
          <a:p>
            <a:pPr marL="342900" lvl="0" indent="-342900" algn="just" rtl="0">
              <a:spcBef>
                <a:spcPts val="1000"/>
              </a:spcBef>
              <a:spcAft>
                <a:spcPts val="0"/>
              </a:spcAft>
              <a:buSzPct val="100000"/>
              <a:buFont typeface="Century Gothic"/>
              <a:buAutoNum type="arabicPeriod"/>
            </a:pPr>
            <a:r>
              <a:rPr lang="es-MX" b="1"/>
              <a:t>ISPF Library:  </a:t>
            </a:r>
            <a:r>
              <a:rPr lang="es-MX"/>
              <a:t>Para editar esta opción se debe tener  una biblioteca con nombre estándar, es decir, que tenga 3 identificadores, el primero del Proyecto, el Segundo del grupo y el tercero del tipo. En el campo MEBER se informa el nombre del componente (programa, JCL, copy, etc.) a consultar. Si este no se llegara a informar lista todos los componentes de la biblioteca.        </a:t>
            </a:r>
            <a:endParaRPr/>
          </a:p>
          <a:p>
            <a:pPr marL="342900" lvl="0" indent="-342900" algn="just" rtl="0">
              <a:spcBef>
                <a:spcPts val="1000"/>
              </a:spcBef>
              <a:spcAft>
                <a:spcPts val="0"/>
              </a:spcAft>
              <a:buSzPct val="100000"/>
              <a:buFont typeface="Century Gothic"/>
              <a:buAutoNum type="arabicPeriod"/>
            </a:pPr>
            <a:r>
              <a:rPr lang="es-MX" b="1"/>
              <a:t>Other Partitioned, Sequential or VSAM Data Set, or z/OS UNIX file</a:t>
            </a:r>
            <a:r>
              <a:rPr lang="es-MX"/>
              <a:t>:  En esta opción se pueden editar todas aquellas bibliotecas  que no cumplan con el estándar mencionado en el punto anterior. En esta opción se informa el MEMBER entre paréntesis y toda la cadena debe ir entre comillas simples ‘ ‘.</a:t>
            </a:r>
            <a:endParaRPr/>
          </a:p>
        </p:txBody>
      </p:sp>
      <p:sp>
        <p:nvSpPr>
          <p:cNvPr id="332" name="Google Shape;332;p18"/>
          <p:cNvSpPr txBox="1"/>
          <p:nvPr/>
        </p:nvSpPr>
        <p:spPr>
          <a:xfrm>
            <a:off x="6101998" y="1190618"/>
            <a:ext cx="4313864" cy="407483"/>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400"/>
              <a:buFont typeface="Noto Sans Symbols"/>
              <a:buChar char="🠶"/>
            </a:pPr>
            <a:r>
              <a:rPr lang="es-MX" sz="1400" b="1">
                <a:solidFill>
                  <a:srgbClr val="3F3F3F"/>
                </a:solidFill>
                <a:latin typeface="Century Gothic"/>
                <a:ea typeface="Century Gothic"/>
                <a:cs typeface="Century Gothic"/>
                <a:sym typeface="Century Gothic"/>
              </a:rPr>
              <a:t>Ejemplo Opción 1</a:t>
            </a:r>
            <a:endParaRPr/>
          </a:p>
        </p:txBody>
      </p:sp>
      <p:sp>
        <p:nvSpPr>
          <p:cNvPr id="333" name="Google Shape;333;p18"/>
          <p:cNvSpPr txBox="1"/>
          <p:nvPr/>
        </p:nvSpPr>
        <p:spPr>
          <a:xfrm>
            <a:off x="5977442" y="4175473"/>
            <a:ext cx="4313864" cy="407483"/>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100"/>
              <a:buFont typeface="Noto Sans Symbols"/>
              <a:buChar char="🠶"/>
            </a:pPr>
            <a:r>
              <a:rPr lang="es-MX" sz="1100" b="1">
                <a:solidFill>
                  <a:srgbClr val="3F3F3F"/>
                </a:solidFill>
                <a:latin typeface="Century Gothic"/>
                <a:ea typeface="Century Gothic"/>
                <a:cs typeface="Century Gothic"/>
                <a:sym typeface="Century Gothic"/>
              </a:rPr>
              <a:t>Ejemplo Opción 2</a:t>
            </a:r>
            <a:endParaRPr/>
          </a:p>
        </p:txBody>
      </p:sp>
      <p:pic>
        <p:nvPicPr>
          <p:cNvPr id="334" name="Google Shape;334;p18"/>
          <p:cNvPicPr preferRelativeResize="0"/>
          <p:nvPr/>
        </p:nvPicPr>
        <p:blipFill rotWithShape="1">
          <a:blip r:embed="rId3">
            <a:alphaModFix/>
          </a:blip>
          <a:srcRect/>
          <a:stretch/>
        </p:blipFill>
        <p:spPr>
          <a:xfrm>
            <a:off x="5890527" y="1721335"/>
            <a:ext cx="4855682" cy="2213134"/>
          </a:xfrm>
          <a:prstGeom prst="rect">
            <a:avLst/>
          </a:prstGeom>
          <a:noFill/>
          <a:ln>
            <a:noFill/>
          </a:ln>
        </p:spPr>
      </p:pic>
      <p:pic>
        <p:nvPicPr>
          <p:cNvPr id="335" name="Google Shape;335;p18"/>
          <p:cNvPicPr preferRelativeResize="0"/>
          <p:nvPr/>
        </p:nvPicPr>
        <p:blipFill rotWithShape="1">
          <a:blip r:embed="rId4">
            <a:alphaModFix/>
          </a:blip>
          <a:srcRect/>
          <a:stretch/>
        </p:blipFill>
        <p:spPr>
          <a:xfrm>
            <a:off x="5949366" y="4582957"/>
            <a:ext cx="4796843" cy="21085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9"/>
          <p:cNvSpPr txBox="1">
            <a:spLocks noGrp="1"/>
          </p:cNvSpPr>
          <p:nvPr>
            <p:ph type="title"/>
          </p:nvPr>
        </p:nvSpPr>
        <p:spPr>
          <a:xfrm>
            <a:off x="1934556" y="44044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Opciones más usadas en ISPF</a:t>
            </a:r>
            <a:endParaRPr/>
          </a:p>
        </p:txBody>
      </p:sp>
      <p:sp>
        <p:nvSpPr>
          <p:cNvPr id="341" name="Google Shape;341;p19"/>
          <p:cNvSpPr txBox="1">
            <a:spLocks noGrp="1"/>
          </p:cNvSpPr>
          <p:nvPr>
            <p:ph type="body" idx="1"/>
          </p:nvPr>
        </p:nvSpPr>
        <p:spPr>
          <a:xfrm>
            <a:off x="668972" y="1441704"/>
            <a:ext cx="4835716" cy="48768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spcBef>
                <a:spcPts val="0"/>
              </a:spcBef>
              <a:spcAft>
                <a:spcPts val="0"/>
              </a:spcAft>
              <a:buSzPct val="100000"/>
              <a:buNone/>
            </a:pPr>
            <a:r>
              <a:rPr lang="es-MX" b="1"/>
              <a:t>Opción 3 Utilities (Utilidades): </a:t>
            </a:r>
            <a:r>
              <a:rPr lang="es-MX"/>
              <a:t>al teclear esta opción nos aparece una pantalla con otro menú, esto debido a que en esta opción tenemos diferentes utilidades, se describirán las más comunes:</a:t>
            </a:r>
            <a:endParaRPr/>
          </a:p>
          <a:p>
            <a:pPr marL="0" lvl="0" indent="0" algn="just" rtl="0">
              <a:spcBef>
                <a:spcPts val="1000"/>
              </a:spcBef>
              <a:spcAft>
                <a:spcPts val="0"/>
              </a:spcAft>
              <a:buSzPct val="100000"/>
              <a:buNone/>
            </a:pPr>
            <a:endParaRPr/>
          </a:p>
          <a:p>
            <a:pPr marL="0" lvl="0" indent="0" algn="just" rtl="0">
              <a:spcBef>
                <a:spcPts val="1000"/>
              </a:spcBef>
              <a:spcAft>
                <a:spcPts val="0"/>
              </a:spcAft>
              <a:buSzPct val="100000"/>
              <a:buNone/>
            </a:pPr>
            <a:r>
              <a:rPr lang="es-MX" b="1"/>
              <a:t>2  Data Set    </a:t>
            </a:r>
            <a:r>
              <a:rPr lang="es-MX"/>
              <a:t>Allocate, rename, delete, catalog, uncatalog, or display  information of an entire data set                             </a:t>
            </a:r>
            <a:endParaRPr/>
          </a:p>
          <a:p>
            <a:pPr marL="0" lvl="0" indent="0" algn="just" rtl="0">
              <a:spcBef>
                <a:spcPts val="1000"/>
              </a:spcBef>
              <a:spcAft>
                <a:spcPts val="0"/>
              </a:spcAft>
              <a:buSzPct val="100000"/>
              <a:buNone/>
            </a:pPr>
            <a:r>
              <a:rPr lang="es-MX" b="1"/>
              <a:t>3  Move/Copy   </a:t>
            </a:r>
            <a:r>
              <a:rPr lang="es-MX"/>
              <a:t>Move, or copy members or data sets                              </a:t>
            </a:r>
            <a:endParaRPr/>
          </a:p>
          <a:p>
            <a:pPr marL="0" lvl="0" indent="0" algn="just" rtl="0">
              <a:spcBef>
                <a:spcPts val="1000"/>
              </a:spcBef>
              <a:spcAft>
                <a:spcPts val="0"/>
              </a:spcAft>
              <a:buSzPct val="100000"/>
              <a:buNone/>
            </a:pPr>
            <a:r>
              <a:rPr lang="es-MX" b="1"/>
              <a:t>4  Dslist      </a:t>
            </a:r>
            <a:r>
              <a:rPr lang="es-MX"/>
              <a:t>Print or display (to process) list of data set names.                             </a:t>
            </a:r>
            <a:endParaRPr/>
          </a:p>
          <a:p>
            <a:pPr marL="0" lvl="0" indent="0" algn="just" rtl="0">
              <a:spcBef>
                <a:spcPts val="1000"/>
              </a:spcBef>
              <a:spcAft>
                <a:spcPts val="0"/>
              </a:spcAft>
              <a:buSzPct val="100000"/>
              <a:buNone/>
            </a:pPr>
            <a:r>
              <a:rPr lang="es-MX" b="1"/>
              <a:t>13 SuperCE     </a:t>
            </a:r>
            <a:r>
              <a:rPr lang="es-MX"/>
              <a:t>Compare data sets Extended                    (Extended Dialog) </a:t>
            </a:r>
            <a:endParaRPr/>
          </a:p>
          <a:p>
            <a:pPr marL="0" lvl="0" indent="0" algn="just" rtl="0">
              <a:spcBef>
                <a:spcPts val="1000"/>
              </a:spcBef>
              <a:spcAft>
                <a:spcPts val="0"/>
              </a:spcAft>
              <a:buSzPct val="100000"/>
              <a:buNone/>
            </a:pPr>
            <a:r>
              <a:rPr lang="es-MX" b="1">
                <a:solidFill>
                  <a:schemeClr val="accent1"/>
                </a:solidFill>
              </a:rPr>
              <a:t>14 Search-For  </a:t>
            </a:r>
            <a:r>
              <a:rPr lang="es-MX"/>
              <a:t>Search data sets for strings of data          (Standard Dialog) </a:t>
            </a:r>
            <a:endParaRPr/>
          </a:p>
        </p:txBody>
      </p:sp>
      <p:pic>
        <p:nvPicPr>
          <p:cNvPr id="342" name="Google Shape;342;p19"/>
          <p:cNvPicPr preferRelativeResize="0"/>
          <p:nvPr/>
        </p:nvPicPr>
        <p:blipFill rotWithShape="1">
          <a:blip r:embed="rId3">
            <a:alphaModFix/>
          </a:blip>
          <a:srcRect/>
          <a:stretch/>
        </p:blipFill>
        <p:spPr>
          <a:xfrm>
            <a:off x="5839968" y="2098600"/>
            <a:ext cx="5953029" cy="33329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title"/>
          </p:nvPr>
        </p:nvSpPr>
        <p:spPr>
          <a:xfrm>
            <a:off x="3267942" y="374782"/>
            <a:ext cx="5838351" cy="878983"/>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168DBA"/>
              </a:buClr>
              <a:buSzPct val="100000"/>
              <a:buFont typeface="Century Gothic"/>
              <a:buNone/>
            </a:pPr>
            <a:r>
              <a:rPr lang="es-MX" sz="5400" b="1"/>
              <a:t>¿Qué es Cobol?</a:t>
            </a:r>
            <a:endParaRPr/>
          </a:p>
        </p:txBody>
      </p:sp>
      <p:sp>
        <p:nvSpPr>
          <p:cNvPr id="171" name="Google Shape;171;p2"/>
          <p:cNvSpPr txBox="1">
            <a:spLocks noGrp="1"/>
          </p:cNvSpPr>
          <p:nvPr>
            <p:ph type="body" idx="2"/>
          </p:nvPr>
        </p:nvSpPr>
        <p:spPr>
          <a:xfrm>
            <a:off x="820132" y="1668544"/>
            <a:ext cx="4595549" cy="4918369"/>
          </a:xfrm>
          <a:prstGeom prst="rect">
            <a:avLst/>
          </a:prstGeom>
          <a:noFill/>
          <a:ln>
            <a:noFill/>
          </a:ln>
        </p:spPr>
        <p:txBody>
          <a:bodyPr spcFirstLastPara="1" wrap="square" lIns="91425" tIns="45700" rIns="91425" bIns="45700" anchor="t" anchorCtr="0">
            <a:normAutofit lnSpcReduction="10000"/>
          </a:bodyPr>
          <a:lstStyle/>
          <a:p>
            <a:pPr marL="285750" lvl="0" indent="-285750" algn="just" rtl="0">
              <a:spcBef>
                <a:spcPts val="0"/>
              </a:spcBef>
              <a:spcAft>
                <a:spcPts val="0"/>
              </a:spcAft>
              <a:buSzPts val="1400"/>
              <a:buFont typeface="Arial"/>
              <a:buChar char="•"/>
            </a:pPr>
            <a:r>
              <a:rPr lang="es-MX"/>
              <a:t>Es un acrónimo de "</a:t>
            </a:r>
            <a:r>
              <a:rPr lang="es-MX" i="1"/>
              <a:t>lenguaje común orientado a los negocios</a:t>
            </a:r>
            <a:r>
              <a:rPr lang="es-MX"/>
              <a:t>"Que es un lenguaje de programación paraLas computadoras mainframe están diseñadas para usar idiomas que son similares al inglés para fines comerciales. COBOL está incluido en el lenguaje de programación de alto nivel porque tiene una declaración que se asemeja al lenguaje humano cotidiano, a saber, el inglés (</a:t>
            </a:r>
            <a:r>
              <a:rPr lang="es-MX" i="1"/>
              <a:t>Inglés</a:t>
            </a:r>
            <a:r>
              <a:rPr lang="es-MX"/>
              <a:t>) Esto está de acuerdo con los objetivos de diseño, es decir, poder hacer "</a:t>
            </a:r>
            <a:r>
              <a:rPr lang="es-MX" i="1"/>
              <a:t>autodocumentado</a:t>
            </a:r>
            <a:r>
              <a:rPr lang="es-MX"/>
              <a:t>"Y para facilitar la lectura (</a:t>
            </a:r>
            <a:r>
              <a:rPr lang="es-MX" i="1"/>
              <a:t>altamente legible</a:t>
            </a:r>
            <a:r>
              <a:rPr lang="es-MX"/>
              <a:t>)</a:t>
            </a:r>
            <a:r>
              <a:rPr lang="es-MX" sz="1900">
                <a:solidFill>
                  <a:schemeClr val="dk1"/>
                </a:solidFill>
              </a:rPr>
              <a:t> </a:t>
            </a:r>
            <a:endParaRPr/>
          </a:p>
          <a:p>
            <a:pPr marL="285750" lvl="0" indent="-285750" algn="just" rtl="0">
              <a:spcBef>
                <a:spcPts val="1000"/>
              </a:spcBef>
              <a:spcAft>
                <a:spcPts val="0"/>
              </a:spcAft>
              <a:buSzPts val="1400"/>
              <a:buFont typeface="Arial"/>
              <a:buChar char="•"/>
            </a:pPr>
            <a:r>
              <a:rPr lang="es-MX"/>
              <a:t>El lenguaje COBOL comenzó a ser diseñado en 1959 por </a:t>
            </a:r>
            <a:r>
              <a:rPr lang="es-MX" b="1"/>
              <a:t>CODASIL</a:t>
            </a:r>
            <a:r>
              <a:rPr lang="es-MX"/>
              <a:t> </a:t>
            </a:r>
            <a:r>
              <a:rPr lang="es-MX" b="1"/>
              <a:t>(Conferencia sobre lenguajes de sistemas de datos)</a:t>
            </a:r>
            <a:r>
              <a:rPr lang="es-MX"/>
              <a:t> cuya base es parte de la base del lenguaje de programación anterior diseñado por </a:t>
            </a:r>
            <a:r>
              <a:rPr lang="es-MX" b="1"/>
              <a:t>Grace Hopper</a:t>
            </a:r>
            <a:r>
              <a:rPr lang="es-MX"/>
              <a:t>, apodado "</a:t>
            </a:r>
            <a:r>
              <a:rPr lang="es-MX" i="1"/>
              <a:t>la (gran) madre de COBOL</a:t>
            </a:r>
            <a:r>
              <a:rPr lang="es-MX"/>
              <a:t>" Este lenguaje de programación es un lenguaje de programación único, es un lenguaje de programación antiguo (</a:t>
            </a:r>
            <a:r>
              <a:rPr lang="es-MX" i="1"/>
              <a:t>vieja escuela</a:t>
            </a:r>
            <a:r>
              <a:rPr lang="es-MX"/>
              <a:t>) que todavía se usa hoy en día.</a:t>
            </a:r>
            <a:endParaRPr/>
          </a:p>
        </p:txBody>
      </p:sp>
      <p:grpSp>
        <p:nvGrpSpPr>
          <p:cNvPr id="172" name="Google Shape;172;p2"/>
          <p:cNvGrpSpPr/>
          <p:nvPr/>
        </p:nvGrpSpPr>
        <p:grpSpPr>
          <a:xfrm>
            <a:off x="6044762" y="1322758"/>
            <a:ext cx="5212278" cy="5510011"/>
            <a:chOff x="218997" y="3005"/>
            <a:chExt cx="5212278" cy="5510011"/>
          </a:xfrm>
        </p:grpSpPr>
        <p:sp>
          <p:nvSpPr>
            <p:cNvPr id="173" name="Google Shape;173;p2"/>
            <p:cNvSpPr/>
            <p:nvPr/>
          </p:nvSpPr>
          <p:spPr>
            <a:xfrm>
              <a:off x="218997" y="3005"/>
              <a:ext cx="2481987" cy="1710089"/>
            </a:xfrm>
            <a:prstGeom prst="roundRect">
              <a:avLst>
                <a:gd name="adj" fmla="val 16667"/>
              </a:avLst>
            </a:prstGeom>
            <a:blipFill rotWithShape="1">
              <a:blip r:embed="rId3">
                <a:alphaModFix/>
              </a:blip>
              <a:stretch>
                <a:fillRect t="-22999" b="-22999"/>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18997" y="1713094"/>
              <a:ext cx="2481987" cy="9208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txBox="1"/>
            <p:nvPr/>
          </p:nvSpPr>
          <p:spPr>
            <a:xfrm>
              <a:off x="218997" y="1713094"/>
              <a:ext cx="2481987" cy="920817"/>
            </a:xfrm>
            <a:prstGeom prst="rect">
              <a:avLst/>
            </a:prstGeom>
            <a:noFill/>
            <a:ln>
              <a:noFill/>
            </a:ln>
          </p:spPr>
          <p:txBody>
            <a:bodyPr spcFirstLastPara="1" wrap="square" lIns="248900" tIns="248900" rIns="248900" bIns="0" anchor="t" anchorCtr="0">
              <a:noAutofit/>
            </a:bodyPr>
            <a:lstStyle/>
            <a:p>
              <a:pPr marL="0" marR="0" lvl="0" indent="0" algn="ctr" rtl="0">
                <a:lnSpc>
                  <a:spcPct val="90000"/>
                </a:lnSpc>
                <a:spcBef>
                  <a:spcPts val="0"/>
                </a:spcBef>
                <a:spcAft>
                  <a:spcPts val="0"/>
                </a:spcAft>
                <a:buClr>
                  <a:schemeClr val="dk1"/>
                </a:buClr>
                <a:buSzPts val="3500"/>
                <a:buFont typeface="Century Gothic"/>
                <a:buNone/>
              </a:pPr>
              <a:r>
                <a:rPr lang="es-MX" sz="3500" b="0" i="0" u="none" strike="noStrike" cap="none">
                  <a:solidFill>
                    <a:schemeClr val="dk1"/>
                  </a:solidFill>
                  <a:latin typeface="Century Gothic"/>
                  <a:ea typeface="Century Gothic"/>
                  <a:cs typeface="Century Gothic"/>
                  <a:sym typeface="Century Gothic"/>
                </a:rPr>
                <a:t>Liverpool</a:t>
              </a:r>
              <a:endParaRPr/>
            </a:p>
          </p:txBody>
        </p:sp>
        <p:sp>
          <p:nvSpPr>
            <p:cNvPr id="176" name="Google Shape;176;p2"/>
            <p:cNvSpPr/>
            <p:nvPr/>
          </p:nvSpPr>
          <p:spPr>
            <a:xfrm>
              <a:off x="2949288" y="3005"/>
              <a:ext cx="2481987" cy="1710089"/>
            </a:xfrm>
            <a:prstGeom prst="roundRect">
              <a:avLst>
                <a:gd name="adj" fmla="val 16667"/>
              </a:avLst>
            </a:prstGeom>
            <a:blipFill rotWithShape="1">
              <a:blip r:embed="rId4">
                <a:alphaModFix/>
              </a:blip>
              <a:stretch>
                <a:fillRect l="-11999" r="-11997"/>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949288" y="1713094"/>
              <a:ext cx="2481987" cy="9208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txBox="1"/>
            <p:nvPr/>
          </p:nvSpPr>
          <p:spPr>
            <a:xfrm>
              <a:off x="2949288" y="1713094"/>
              <a:ext cx="2481987" cy="920817"/>
            </a:xfrm>
            <a:prstGeom prst="rect">
              <a:avLst/>
            </a:prstGeom>
            <a:noFill/>
            <a:ln>
              <a:noFill/>
            </a:ln>
          </p:spPr>
          <p:txBody>
            <a:bodyPr spcFirstLastPara="1" wrap="square" lIns="248900" tIns="248900" rIns="248900" bIns="0" anchor="t" anchorCtr="0">
              <a:noAutofit/>
            </a:bodyPr>
            <a:lstStyle/>
            <a:p>
              <a:pPr marL="0" marR="0" lvl="0" indent="0" algn="ctr" rtl="0">
                <a:lnSpc>
                  <a:spcPct val="90000"/>
                </a:lnSpc>
                <a:spcBef>
                  <a:spcPts val="0"/>
                </a:spcBef>
                <a:spcAft>
                  <a:spcPts val="0"/>
                </a:spcAft>
                <a:buClr>
                  <a:schemeClr val="dk1"/>
                </a:buClr>
                <a:buSzPts val="3500"/>
                <a:buFont typeface="Century Gothic"/>
                <a:buNone/>
              </a:pPr>
              <a:r>
                <a:rPr lang="es-MX" sz="3500" b="0" i="0" u="none" strike="noStrike" cap="none">
                  <a:solidFill>
                    <a:schemeClr val="dk1"/>
                  </a:solidFill>
                  <a:latin typeface="Century Gothic"/>
                  <a:ea typeface="Century Gothic"/>
                  <a:cs typeface="Century Gothic"/>
                  <a:sym typeface="Century Gothic"/>
                </a:rPr>
                <a:t>BBVA</a:t>
              </a:r>
              <a:endParaRPr/>
            </a:p>
          </p:txBody>
        </p:sp>
        <p:sp>
          <p:nvSpPr>
            <p:cNvPr id="179" name="Google Shape;179;p2"/>
            <p:cNvSpPr/>
            <p:nvPr/>
          </p:nvSpPr>
          <p:spPr>
            <a:xfrm>
              <a:off x="218997" y="2882110"/>
              <a:ext cx="2481987" cy="1710089"/>
            </a:xfrm>
            <a:prstGeom prst="roundRect">
              <a:avLst>
                <a:gd name="adj" fmla="val 16667"/>
              </a:avLst>
            </a:prstGeom>
            <a:blipFill rotWithShape="1">
              <a:blip r:embed="rId5">
                <a:alphaModFix/>
              </a:blip>
              <a:stretch>
                <a:fillRect l="-17999" r="-17997"/>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18997" y="4592199"/>
              <a:ext cx="2481987" cy="9208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txBox="1"/>
            <p:nvPr/>
          </p:nvSpPr>
          <p:spPr>
            <a:xfrm>
              <a:off x="218997" y="4592199"/>
              <a:ext cx="2481987" cy="920817"/>
            </a:xfrm>
            <a:prstGeom prst="rect">
              <a:avLst/>
            </a:prstGeom>
            <a:noFill/>
            <a:ln>
              <a:noFill/>
            </a:ln>
          </p:spPr>
          <p:txBody>
            <a:bodyPr spcFirstLastPara="1" wrap="square" lIns="248900" tIns="248900" rIns="248900" bIns="0" anchor="t" anchorCtr="0">
              <a:noAutofit/>
            </a:bodyPr>
            <a:lstStyle/>
            <a:p>
              <a:pPr marL="0" marR="0" lvl="0" indent="0" algn="ctr" rtl="0">
                <a:lnSpc>
                  <a:spcPct val="90000"/>
                </a:lnSpc>
                <a:spcBef>
                  <a:spcPts val="0"/>
                </a:spcBef>
                <a:spcAft>
                  <a:spcPts val="0"/>
                </a:spcAft>
                <a:buClr>
                  <a:schemeClr val="dk1"/>
                </a:buClr>
                <a:buSzPts val="3500"/>
                <a:buFont typeface="Century Gothic"/>
                <a:buNone/>
              </a:pPr>
              <a:r>
                <a:rPr lang="es-MX" sz="3500" b="0" i="0" u="none" strike="noStrike" cap="none">
                  <a:solidFill>
                    <a:schemeClr val="dk1"/>
                  </a:solidFill>
                  <a:latin typeface="Century Gothic"/>
                  <a:ea typeface="Century Gothic"/>
                  <a:cs typeface="Century Gothic"/>
                  <a:sym typeface="Century Gothic"/>
                </a:rPr>
                <a:t>GNP</a:t>
              </a:r>
              <a:endParaRPr/>
            </a:p>
          </p:txBody>
        </p:sp>
        <p:sp>
          <p:nvSpPr>
            <p:cNvPr id="182" name="Google Shape;182;p2"/>
            <p:cNvSpPr/>
            <p:nvPr/>
          </p:nvSpPr>
          <p:spPr>
            <a:xfrm>
              <a:off x="2949288" y="2882110"/>
              <a:ext cx="2481987" cy="1710089"/>
            </a:xfrm>
            <a:prstGeom prst="roundRect">
              <a:avLst>
                <a:gd name="adj" fmla="val 16667"/>
              </a:avLst>
            </a:prstGeom>
            <a:blipFill rotWithShape="1">
              <a:blip r:embed="rId6">
                <a:alphaModFix/>
              </a:blip>
              <a:stretch>
                <a:fillRect l="-11999" r="-11997"/>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949288" y="4592199"/>
              <a:ext cx="2481987" cy="9208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txBox="1"/>
            <p:nvPr/>
          </p:nvSpPr>
          <p:spPr>
            <a:xfrm>
              <a:off x="2949288" y="4592199"/>
              <a:ext cx="2481987" cy="920817"/>
            </a:xfrm>
            <a:prstGeom prst="rect">
              <a:avLst/>
            </a:prstGeom>
            <a:noFill/>
            <a:ln>
              <a:noFill/>
            </a:ln>
          </p:spPr>
          <p:txBody>
            <a:bodyPr spcFirstLastPara="1" wrap="square" lIns="248900" tIns="248900" rIns="248900" bIns="0" anchor="t" anchorCtr="0">
              <a:noAutofit/>
            </a:bodyPr>
            <a:lstStyle/>
            <a:p>
              <a:pPr marL="0" marR="0" lvl="0" indent="0" algn="ctr" rtl="0">
                <a:lnSpc>
                  <a:spcPct val="90000"/>
                </a:lnSpc>
                <a:spcBef>
                  <a:spcPts val="0"/>
                </a:spcBef>
                <a:spcAft>
                  <a:spcPts val="0"/>
                </a:spcAft>
                <a:buClr>
                  <a:schemeClr val="dk1"/>
                </a:buClr>
                <a:buSzPts val="3500"/>
                <a:buFont typeface="Century Gothic"/>
                <a:buNone/>
              </a:pPr>
              <a:r>
                <a:rPr lang="es-MX" sz="3500" b="0" i="0" u="none" strike="noStrike" cap="none">
                  <a:solidFill>
                    <a:schemeClr val="dk1"/>
                  </a:solidFill>
                  <a:latin typeface="Century Gothic"/>
                  <a:ea typeface="Century Gothic"/>
                  <a:cs typeface="Century Gothic"/>
                  <a:sym typeface="Century Gothic"/>
                </a:rPr>
                <a:t>TELCEL</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0"/>
          <p:cNvSpPr txBox="1">
            <a:spLocks noGrp="1"/>
          </p:cNvSpPr>
          <p:nvPr>
            <p:ph type="title"/>
          </p:nvPr>
        </p:nvSpPr>
        <p:spPr>
          <a:xfrm>
            <a:off x="1815684" y="306333"/>
            <a:ext cx="8911687" cy="7543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 Utilities</a:t>
            </a:r>
            <a:r>
              <a:rPr lang="es-MX"/>
              <a:t>.</a:t>
            </a:r>
            <a:endParaRPr/>
          </a:p>
        </p:txBody>
      </p:sp>
      <p:sp>
        <p:nvSpPr>
          <p:cNvPr id="348" name="Google Shape;348;p20"/>
          <p:cNvSpPr txBox="1">
            <a:spLocks noGrp="1"/>
          </p:cNvSpPr>
          <p:nvPr>
            <p:ph type="body" idx="1"/>
          </p:nvPr>
        </p:nvSpPr>
        <p:spPr>
          <a:xfrm>
            <a:off x="1775524" y="918982"/>
            <a:ext cx="9590468" cy="1632194"/>
          </a:xfrm>
          <a:prstGeom prst="rect">
            <a:avLst/>
          </a:prstGeom>
          <a:noFill/>
          <a:ln>
            <a:noFill/>
          </a:ln>
        </p:spPr>
        <p:txBody>
          <a:bodyPr spcFirstLastPara="1" wrap="square" lIns="91425" tIns="45700" rIns="91425" bIns="45700" anchor="t" anchorCtr="0">
            <a:normAutofit fontScale="62500" lnSpcReduction="20000"/>
          </a:bodyPr>
          <a:lstStyle/>
          <a:p>
            <a:pPr marL="0" lvl="0" indent="0" algn="just" rtl="0">
              <a:spcBef>
                <a:spcPts val="0"/>
              </a:spcBef>
              <a:spcAft>
                <a:spcPts val="0"/>
              </a:spcAft>
              <a:buSzPct val="100000"/>
              <a:buNone/>
            </a:pPr>
            <a:r>
              <a:rPr lang="es-MX" b="1"/>
              <a:t>Opción 2 Data Set: </a:t>
            </a:r>
            <a:r>
              <a:rPr lang="es-MX"/>
              <a:t>Permite, crear renombrar, desplegar las características de un DATA SET ya sea secuencial o particionados. Al igual  que en las opciones anteriores, para consultar, crear, borrar o renombrar el data set o fichero existen dos opciones.</a:t>
            </a:r>
            <a:endParaRPr/>
          </a:p>
          <a:p>
            <a:pPr marL="342900" lvl="0" indent="-342900" algn="just" rtl="0">
              <a:spcBef>
                <a:spcPts val="1000"/>
              </a:spcBef>
              <a:spcAft>
                <a:spcPts val="0"/>
              </a:spcAft>
              <a:buSzPct val="100000"/>
              <a:buFont typeface="Century Gothic"/>
              <a:buAutoNum type="arabicPeriod"/>
            </a:pPr>
            <a:r>
              <a:rPr lang="es-MX" b="1"/>
              <a:t>ISPF Library:  </a:t>
            </a:r>
            <a:r>
              <a:rPr lang="es-MX"/>
              <a:t>Para esta opción se debe tener  una biblioteca con nombre estándar, es decir, que tenga al menos 3 identificadores, el primero del Proyecto, el Segundo del grupo y el tercero del tipo. En el campo MEBER se informa el nombre del componente (programa, JCL, copy, etc.) a consultar. Si este no se llegara a informar lista todos los componentes de la biblioteca.        </a:t>
            </a:r>
            <a:endParaRPr/>
          </a:p>
          <a:p>
            <a:pPr marL="342900" lvl="0" indent="-342900" algn="just" rtl="0">
              <a:spcBef>
                <a:spcPts val="1000"/>
              </a:spcBef>
              <a:spcAft>
                <a:spcPts val="0"/>
              </a:spcAft>
              <a:buSzPct val="100000"/>
              <a:buFont typeface="Century Gothic"/>
              <a:buAutoNum type="arabicPeriod"/>
            </a:pPr>
            <a:r>
              <a:rPr lang="es-MX" b="1"/>
              <a:t>Other Partitioned, Sequential or VSAM Data Set, or z/OS UNIX file</a:t>
            </a:r>
            <a:r>
              <a:rPr lang="es-MX"/>
              <a:t>:  En esta opción informan todas aquellas bibliotecas  que no cumplan con el estándar mencionado en el punto anterior. En esta opción se informa el MEMBER entre paréntesis y toda la cadena debe ir entre comillas simples ‘ ‘.</a:t>
            </a:r>
            <a:endParaRPr/>
          </a:p>
          <a:p>
            <a:pPr marL="342900" lvl="0" indent="-271462" algn="l" rtl="0">
              <a:spcBef>
                <a:spcPts val="1000"/>
              </a:spcBef>
              <a:spcAft>
                <a:spcPts val="0"/>
              </a:spcAft>
              <a:buSzPct val="100000"/>
              <a:buNone/>
            </a:pPr>
            <a:endParaRPr/>
          </a:p>
        </p:txBody>
      </p:sp>
      <p:pic>
        <p:nvPicPr>
          <p:cNvPr id="349" name="Google Shape;349;p20"/>
          <p:cNvPicPr preferRelativeResize="0"/>
          <p:nvPr/>
        </p:nvPicPr>
        <p:blipFill rotWithShape="1">
          <a:blip r:embed="rId3">
            <a:alphaModFix/>
          </a:blip>
          <a:srcRect/>
          <a:stretch/>
        </p:blipFill>
        <p:spPr>
          <a:xfrm>
            <a:off x="1158240" y="2743200"/>
            <a:ext cx="10129963" cy="3854187"/>
          </a:xfrm>
          <a:prstGeom prst="rect">
            <a:avLst/>
          </a:prstGeom>
          <a:noFill/>
          <a:ln>
            <a:noFill/>
          </a:ln>
        </p:spPr>
      </p:pic>
      <p:sp>
        <p:nvSpPr>
          <p:cNvPr id="350" name="Google Shape;350;p20"/>
          <p:cNvSpPr/>
          <p:nvPr/>
        </p:nvSpPr>
        <p:spPr>
          <a:xfrm>
            <a:off x="1158240" y="4485140"/>
            <a:ext cx="3285744" cy="726939"/>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entury Gothic"/>
              <a:ea typeface="Century Gothic"/>
              <a:cs typeface="Century Gothic"/>
              <a:sym typeface="Century Gothic"/>
            </a:endParaRPr>
          </a:p>
        </p:txBody>
      </p:sp>
      <p:cxnSp>
        <p:nvCxnSpPr>
          <p:cNvPr id="351" name="Google Shape;351;p20"/>
          <p:cNvCxnSpPr>
            <a:stCxn id="348" idx="1"/>
            <a:endCxn id="350" idx="1"/>
          </p:cNvCxnSpPr>
          <p:nvPr/>
        </p:nvCxnSpPr>
        <p:spPr>
          <a:xfrm flipH="1">
            <a:off x="1158124" y="1735079"/>
            <a:ext cx="617400" cy="3113400"/>
          </a:xfrm>
          <a:prstGeom prst="bentConnector3">
            <a:avLst>
              <a:gd name="adj1" fmla="val 137007"/>
            </a:avLst>
          </a:prstGeom>
          <a:noFill/>
          <a:ln w="22225" cap="rnd" cmpd="sng">
            <a:solidFill>
              <a:schemeClr val="accent6"/>
            </a:solidFill>
            <a:prstDash val="solid"/>
            <a:round/>
            <a:headEnd type="none" w="sm" len="sm"/>
            <a:tailEnd type="triangle" w="med" len="med"/>
          </a:ln>
          <a:effectLst>
            <a:outerShdw blurRad="38100" dist="25400" dir="5400000" rotWithShape="0">
              <a:srgbClr val="000000">
                <a:alpha val="24705"/>
              </a:srgbClr>
            </a:outerShdw>
          </a:effectLst>
        </p:spPr>
      </p:cxnSp>
      <p:sp>
        <p:nvSpPr>
          <p:cNvPr id="352" name="Google Shape;352;p20"/>
          <p:cNvSpPr/>
          <p:nvPr/>
        </p:nvSpPr>
        <p:spPr>
          <a:xfrm>
            <a:off x="1225297" y="5294376"/>
            <a:ext cx="9808463" cy="644642"/>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Century Gothic"/>
              <a:ea typeface="Century Gothic"/>
              <a:cs typeface="Century Gothic"/>
              <a:sym typeface="Century Gothic"/>
            </a:endParaRPr>
          </a:p>
        </p:txBody>
      </p:sp>
      <p:cxnSp>
        <p:nvCxnSpPr>
          <p:cNvPr id="353" name="Google Shape;353;p20"/>
          <p:cNvCxnSpPr>
            <a:stCxn id="348" idx="2"/>
            <a:endCxn id="352" idx="3"/>
          </p:cNvCxnSpPr>
          <p:nvPr/>
        </p:nvCxnSpPr>
        <p:spPr>
          <a:xfrm rot="-5400000" flipH="1">
            <a:off x="7269608" y="1852326"/>
            <a:ext cx="3065400" cy="4463100"/>
          </a:xfrm>
          <a:prstGeom prst="bentConnector4">
            <a:avLst>
              <a:gd name="adj1" fmla="val 4176"/>
              <a:gd name="adj2" fmla="val 112564"/>
            </a:avLst>
          </a:prstGeom>
          <a:noFill/>
          <a:ln w="22225" cap="rnd" cmpd="sng">
            <a:solidFill>
              <a:schemeClr val="accent4"/>
            </a:solidFill>
            <a:prstDash val="solid"/>
            <a:round/>
            <a:headEnd type="none" w="sm" len="sm"/>
            <a:tailEnd type="triangle" w="med" len="med"/>
          </a:ln>
          <a:effectLst>
            <a:outerShdw blurRad="38100" dist="25400" dir="5400000" rotWithShape="0">
              <a:srgbClr val="000000">
                <a:alpha val="24705"/>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1"/>
          <p:cNvSpPr txBox="1">
            <a:spLocks noGrp="1"/>
          </p:cNvSpPr>
          <p:nvPr>
            <p:ph type="title"/>
          </p:nvPr>
        </p:nvSpPr>
        <p:spPr>
          <a:xfrm>
            <a:off x="1815684" y="306333"/>
            <a:ext cx="8911687" cy="7543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 Utilities</a:t>
            </a:r>
            <a:r>
              <a:rPr lang="es-MX"/>
              <a:t>.</a:t>
            </a:r>
            <a:endParaRPr/>
          </a:p>
        </p:txBody>
      </p:sp>
      <p:sp>
        <p:nvSpPr>
          <p:cNvPr id="359" name="Google Shape;359;p21"/>
          <p:cNvSpPr txBox="1">
            <a:spLocks noGrp="1"/>
          </p:cNvSpPr>
          <p:nvPr>
            <p:ph type="body" idx="2"/>
          </p:nvPr>
        </p:nvSpPr>
        <p:spPr>
          <a:xfrm>
            <a:off x="6096000" y="1389888"/>
            <a:ext cx="5730240" cy="5026210"/>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SzPct val="100000"/>
              <a:buChar char="🠶"/>
            </a:pPr>
            <a:r>
              <a:rPr lang="es-MX" b="1"/>
              <a:t>Opción 3 Move/Copy Utility: </a:t>
            </a:r>
            <a:r>
              <a:rPr lang="es-MX"/>
              <a:t>Nos permite mover o copiar uno o varios members o componentes de una biblioteca a otra o de un data set a otro. </a:t>
            </a:r>
            <a:endParaRPr/>
          </a:p>
          <a:p>
            <a:pPr marL="342900" lvl="0" indent="-342900" algn="just" rtl="0">
              <a:spcBef>
                <a:spcPts val="1000"/>
              </a:spcBef>
              <a:spcAft>
                <a:spcPts val="0"/>
              </a:spcAft>
              <a:buSzPct val="100000"/>
              <a:buChar char="🠶"/>
            </a:pPr>
            <a:r>
              <a:rPr lang="es-MX"/>
              <a:t>Con la opción C se realizará copia delos componentes y con la opción M se mueven los componentes.</a:t>
            </a:r>
            <a:endParaRPr/>
          </a:p>
          <a:p>
            <a:pPr marL="342900" lvl="0" indent="-342900" algn="just" rtl="0">
              <a:spcBef>
                <a:spcPts val="1000"/>
              </a:spcBef>
              <a:spcAft>
                <a:spcPts val="0"/>
              </a:spcAft>
              <a:buSzPct val="100000"/>
              <a:buChar char="🠶"/>
            </a:pPr>
            <a:r>
              <a:rPr lang="es-MX"/>
              <a:t>En la primera pantalla se informa la biblioteca origen (FROM).</a:t>
            </a:r>
            <a:endParaRPr/>
          </a:p>
          <a:p>
            <a:pPr marL="342900" lvl="0" indent="-342900" algn="just" rtl="0">
              <a:spcBef>
                <a:spcPts val="1000"/>
              </a:spcBef>
              <a:spcAft>
                <a:spcPts val="0"/>
              </a:spcAft>
              <a:buSzPct val="100000"/>
              <a:buChar char="🠶"/>
            </a:pPr>
            <a:r>
              <a:rPr lang="es-MX"/>
              <a:t>De la misma forma que en las opciones anteriores , para mover o copiar el data set o fichero existen dos opciones:</a:t>
            </a:r>
            <a:endParaRPr/>
          </a:p>
          <a:p>
            <a:pPr marL="742950" lvl="1" indent="-285750" algn="just" rtl="0">
              <a:spcBef>
                <a:spcPts val="1000"/>
              </a:spcBef>
              <a:spcAft>
                <a:spcPts val="0"/>
              </a:spcAft>
              <a:buSzPct val="100000"/>
              <a:buFont typeface="Century Gothic"/>
              <a:buAutoNum type="arabicPeriod"/>
            </a:pPr>
            <a:r>
              <a:rPr lang="es-MX" b="1"/>
              <a:t>ISPF Library:  </a:t>
            </a:r>
            <a:r>
              <a:rPr lang="es-MX"/>
              <a:t>Para esta opción se debe tener  una biblioteca con nombre estándar, es decir, que tenga al menos 3 identificadores, el primero del Proyecto, el Segundo del grupo y el tercero del tipo. En el campo MEBER se informa el nombre del componente (programa, JCL, copy, etc.) a consultar. Si este no se llegara a informar lista todos los componentes de la biblioteca.        </a:t>
            </a:r>
            <a:endParaRPr/>
          </a:p>
          <a:p>
            <a:pPr marL="742950" lvl="1" indent="-285750" algn="just" rtl="0">
              <a:spcBef>
                <a:spcPts val="1000"/>
              </a:spcBef>
              <a:spcAft>
                <a:spcPts val="0"/>
              </a:spcAft>
              <a:buSzPct val="100000"/>
              <a:buFont typeface="Century Gothic"/>
              <a:buAutoNum type="arabicPeriod"/>
            </a:pPr>
            <a:r>
              <a:rPr lang="es-MX" b="1"/>
              <a:t>Other Partitioned, Sequential or VSAM Data Set, or z/OS UNIX file</a:t>
            </a:r>
            <a:r>
              <a:rPr lang="es-MX"/>
              <a:t>:  En esta opción informan todas aquellas bibliotecas  que no cumplan con el estándar mencionado en el punto anterior. En esta opción se informa el MEMBER entre paréntesis y toda la cadena debe ir entre comillas simples ‘ ‘.</a:t>
            </a:r>
            <a:endParaRPr/>
          </a:p>
          <a:p>
            <a:pPr marL="342900" lvl="0" indent="-342900" algn="just" rtl="0">
              <a:spcBef>
                <a:spcPts val="1000"/>
              </a:spcBef>
              <a:spcAft>
                <a:spcPts val="0"/>
              </a:spcAft>
              <a:buSzPct val="100000"/>
              <a:buChar char="🠶"/>
            </a:pPr>
            <a:r>
              <a:rPr lang="es-MX"/>
              <a:t>En la segunda pantalla se informa el DATA SET destino (TO) del comando move (mueve) o comando Copy (copiar).</a:t>
            </a:r>
            <a:endParaRPr/>
          </a:p>
          <a:p>
            <a:pPr marL="342900" lvl="0" indent="-342900" algn="just" rtl="0">
              <a:spcBef>
                <a:spcPts val="1000"/>
              </a:spcBef>
              <a:spcAft>
                <a:spcPts val="0"/>
              </a:spcAft>
              <a:buSzPct val="100000"/>
              <a:buChar char="🠶"/>
            </a:pPr>
            <a:r>
              <a:rPr lang="es-MX"/>
              <a:t>Si se requiere renombrar el DATA SET a copiar solo debe indicarse el nuevo nombre en el campo member .</a:t>
            </a:r>
            <a:endParaRPr/>
          </a:p>
          <a:p>
            <a:pPr marL="342900" lvl="0" indent="-254317" algn="just" rtl="0">
              <a:spcBef>
                <a:spcPts val="1000"/>
              </a:spcBef>
              <a:spcAft>
                <a:spcPts val="0"/>
              </a:spcAft>
              <a:buSzPct val="100000"/>
              <a:buNone/>
            </a:pPr>
            <a:endParaRPr/>
          </a:p>
          <a:p>
            <a:pPr marL="342900" lvl="0" indent="-254317" algn="just" rtl="0">
              <a:spcBef>
                <a:spcPts val="1000"/>
              </a:spcBef>
              <a:spcAft>
                <a:spcPts val="0"/>
              </a:spcAft>
              <a:buSzPct val="100000"/>
              <a:buNone/>
            </a:pPr>
            <a:endParaRPr/>
          </a:p>
          <a:p>
            <a:pPr marL="342900" lvl="0" indent="-254317" algn="l" rtl="0">
              <a:spcBef>
                <a:spcPts val="1000"/>
              </a:spcBef>
              <a:spcAft>
                <a:spcPts val="0"/>
              </a:spcAft>
              <a:buSzPct val="100000"/>
              <a:buNone/>
            </a:pPr>
            <a:endParaRPr/>
          </a:p>
          <a:p>
            <a:pPr marL="342900" lvl="0" indent="-254317" algn="l" rtl="0">
              <a:spcBef>
                <a:spcPts val="1000"/>
              </a:spcBef>
              <a:spcAft>
                <a:spcPts val="0"/>
              </a:spcAft>
              <a:buSzPct val="100000"/>
              <a:buNone/>
            </a:pPr>
            <a:endParaRPr/>
          </a:p>
        </p:txBody>
      </p:sp>
      <p:pic>
        <p:nvPicPr>
          <p:cNvPr id="360" name="Google Shape;360;p21"/>
          <p:cNvPicPr preferRelativeResize="0"/>
          <p:nvPr/>
        </p:nvPicPr>
        <p:blipFill rotWithShape="1">
          <a:blip r:embed="rId3">
            <a:alphaModFix/>
          </a:blip>
          <a:srcRect/>
          <a:stretch/>
        </p:blipFill>
        <p:spPr>
          <a:xfrm>
            <a:off x="365760" y="1389889"/>
            <a:ext cx="5379281" cy="2157984"/>
          </a:xfrm>
          <a:prstGeom prst="rect">
            <a:avLst/>
          </a:prstGeom>
          <a:noFill/>
          <a:ln>
            <a:noFill/>
          </a:ln>
        </p:spPr>
      </p:pic>
      <p:pic>
        <p:nvPicPr>
          <p:cNvPr id="361" name="Google Shape;361;p21"/>
          <p:cNvPicPr preferRelativeResize="0"/>
          <p:nvPr/>
        </p:nvPicPr>
        <p:blipFill rotWithShape="1">
          <a:blip r:embed="rId4">
            <a:alphaModFix/>
          </a:blip>
          <a:srcRect/>
          <a:stretch/>
        </p:blipFill>
        <p:spPr>
          <a:xfrm>
            <a:off x="365760" y="4163528"/>
            <a:ext cx="5379281" cy="2252570"/>
          </a:xfrm>
          <a:prstGeom prst="rect">
            <a:avLst/>
          </a:prstGeom>
          <a:noFill/>
          <a:ln>
            <a:noFill/>
          </a:ln>
        </p:spPr>
      </p:pic>
      <p:cxnSp>
        <p:nvCxnSpPr>
          <p:cNvPr id="362" name="Google Shape;362;p21"/>
          <p:cNvCxnSpPr>
            <a:stCxn id="359" idx="2"/>
          </p:cNvCxnSpPr>
          <p:nvPr/>
        </p:nvCxnSpPr>
        <p:spPr>
          <a:xfrm rot="5400000" flipH="1">
            <a:off x="4934670" y="2389648"/>
            <a:ext cx="1176600" cy="6876300"/>
          </a:xfrm>
          <a:prstGeom prst="bentConnector4">
            <a:avLst>
              <a:gd name="adj1" fmla="val -19429"/>
              <a:gd name="adj2" fmla="val 70833"/>
            </a:avLst>
          </a:prstGeom>
          <a:noFill/>
          <a:ln w="22225" cap="rnd" cmpd="sng">
            <a:solidFill>
              <a:schemeClr val="accent5"/>
            </a:solidFill>
            <a:prstDash val="solid"/>
            <a:round/>
            <a:headEnd type="none" w="sm" len="sm"/>
            <a:tailEnd type="triangle" w="med" len="med"/>
          </a:ln>
          <a:effectLst>
            <a:outerShdw blurRad="38100" dist="25400" dir="5400000" rotWithShape="0">
              <a:srgbClr val="000000">
                <a:alpha val="24705"/>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2"/>
          <p:cNvSpPr txBox="1">
            <a:spLocks noGrp="1"/>
          </p:cNvSpPr>
          <p:nvPr>
            <p:ph type="title"/>
          </p:nvPr>
        </p:nvSpPr>
        <p:spPr>
          <a:xfrm>
            <a:off x="1815684" y="306333"/>
            <a:ext cx="8911687" cy="7543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 Utilities</a:t>
            </a:r>
            <a:r>
              <a:rPr lang="es-MX"/>
              <a:t>.</a:t>
            </a:r>
            <a:endParaRPr/>
          </a:p>
        </p:txBody>
      </p:sp>
      <p:sp>
        <p:nvSpPr>
          <p:cNvPr id="368" name="Google Shape;368;p22"/>
          <p:cNvSpPr txBox="1">
            <a:spLocks noGrp="1"/>
          </p:cNvSpPr>
          <p:nvPr>
            <p:ph type="body" idx="2"/>
          </p:nvPr>
        </p:nvSpPr>
        <p:spPr>
          <a:xfrm>
            <a:off x="676656" y="1499616"/>
            <a:ext cx="11149584" cy="343814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800"/>
              <a:buChar char="🠶"/>
            </a:pPr>
            <a:r>
              <a:rPr lang="es-MX" b="1"/>
              <a:t>Opción 4 Dslist: </a:t>
            </a:r>
            <a:r>
              <a:rPr lang="es-MX"/>
              <a:t>Por su practicidad esta utilidad es la más usada, sirve para listar un DATA SET, es decir, podemos consultar un fichero de cualquier tipo, secuencial o particionado, pero nos permite aplicar comandos sobre ellos en la misma opción como copiar, mover, borrar, crear o consultar el archivo en cualquiera de las siguientes modalidades:</a:t>
            </a:r>
            <a:endParaRPr/>
          </a:p>
          <a:p>
            <a:pPr marL="742950" lvl="1" indent="-285750" algn="just" rtl="0">
              <a:spcBef>
                <a:spcPts val="1000"/>
              </a:spcBef>
              <a:spcAft>
                <a:spcPts val="0"/>
              </a:spcAft>
              <a:buSzPts val="1600"/>
              <a:buChar char="🠶"/>
            </a:pPr>
            <a:r>
              <a:rPr lang="es-MX"/>
              <a:t>Browse (B): Al consultar un archivo o programa con este modo no nos permite editar nada del archivo que estamos consultando.</a:t>
            </a:r>
            <a:endParaRPr/>
          </a:p>
          <a:p>
            <a:pPr marL="742950" lvl="1" indent="-285750" algn="just" rtl="0">
              <a:spcBef>
                <a:spcPts val="1000"/>
              </a:spcBef>
              <a:spcAft>
                <a:spcPts val="0"/>
              </a:spcAft>
              <a:buSzPts val="1600"/>
              <a:buChar char="🠶"/>
            </a:pPr>
            <a:r>
              <a:rPr lang="es-MX"/>
              <a:t>View (V): En el modo vista nos abre el archivo con la opción de editarlo, sin embargo, al soltar o salir del fichero no se guardarán los cambios al menos que generemos una copia o remplacemos la versión que estamos consultando.</a:t>
            </a:r>
            <a:endParaRPr/>
          </a:p>
          <a:p>
            <a:pPr marL="742950" lvl="1" indent="-285750" algn="just" rtl="0">
              <a:spcBef>
                <a:spcPts val="1000"/>
              </a:spcBef>
              <a:spcAft>
                <a:spcPts val="0"/>
              </a:spcAft>
              <a:buSzPts val="1600"/>
              <a:buChar char="🠶"/>
            </a:pPr>
            <a:r>
              <a:rPr lang="es-MX"/>
              <a:t>Edit (E): En esta opción podemos modificar el fichero y los cambios si se guardan.</a:t>
            </a:r>
            <a:endParaRPr/>
          </a:p>
          <a:p>
            <a:pPr marL="342900" lvl="0" indent="-228600" algn="just" rtl="0">
              <a:spcBef>
                <a:spcPts val="1000"/>
              </a:spcBef>
              <a:spcAft>
                <a:spcPts val="0"/>
              </a:spcAft>
              <a:buSzPts val="1800"/>
              <a:buNone/>
            </a:pPr>
            <a:endParaRPr/>
          </a:p>
          <a:p>
            <a:pPr marL="342900" lvl="0" indent="-228600" algn="just"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3"/>
          <p:cNvSpPr txBox="1">
            <a:spLocks noGrp="1"/>
          </p:cNvSpPr>
          <p:nvPr>
            <p:ph type="title"/>
          </p:nvPr>
        </p:nvSpPr>
        <p:spPr>
          <a:xfrm>
            <a:off x="2007708" y="614966"/>
            <a:ext cx="8911687" cy="8023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3.4 Dslist</a:t>
            </a:r>
            <a:endParaRPr/>
          </a:p>
        </p:txBody>
      </p:sp>
      <p:sp>
        <p:nvSpPr>
          <p:cNvPr id="374" name="Google Shape;374;p23"/>
          <p:cNvSpPr txBox="1">
            <a:spLocks noGrp="1"/>
          </p:cNvSpPr>
          <p:nvPr>
            <p:ph type="body" idx="1"/>
          </p:nvPr>
        </p:nvSpPr>
        <p:spPr>
          <a:xfrm>
            <a:off x="687390" y="1749552"/>
            <a:ext cx="10632882" cy="124968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SzPct val="100000"/>
              <a:buChar char="🠶"/>
            </a:pPr>
            <a:r>
              <a:rPr lang="es-MX"/>
              <a:t>Al entrar a la opción nos muestra una pantalla en la que vamos a ver la etiqueta </a:t>
            </a:r>
            <a:r>
              <a:rPr lang="es-MX" b="1" i="1">
                <a:solidFill>
                  <a:srgbClr val="82D2F0"/>
                </a:solidFill>
              </a:rPr>
              <a:t>”Enter one or both of the parameters below:”</a:t>
            </a:r>
            <a:r>
              <a:rPr lang="es-MX">
                <a:solidFill>
                  <a:schemeClr val="dk1"/>
                </a:solidFill>
              </a:rPr>
              <a:t> Abajo de la etiqueta un campo para ingresar el nombre del DATA SET a mostrar, el campo se llama o identifica como </a:t>
            </a:r>
            <a:r>
              <a:rPr lang="es-MX" b="1" i="1">
                <a:solidFill>
                  <a:srgbClr val="92D050"/>
                </a:solidFill>
              </a:rPr>
              <a:t>“Dsname Level . . .”</a:t>
            </a:r>
            <a:r>
              <a:rPr lang="es-MX">
                <a:solidFill>
                  <a:schemeClr val="dk1"/>
                </a:solidFill>
              </a:rPr>
              <a:t> . Una vez ingresado el nombre del fichero damos enter.</a:t>
            </a:r>
            <a:endParaRPr/>
          </a:p>
          <a:p>
            <a:pPr marL="0" lvl="0" indent="0" algn="l" rtl="0">
              <a:spcBef>
                <a:spcPts val="1000"/>
              </a:spcBef>
              <a:spcAft>
                <a:spcPts val="0"/>
              </a:spcAft>
              <a:buSzPct val="100000"/>
              <a:buNone/>
            </a:pPr>
            <a:r>
              <a:rPr lang="es-MX">
                <a:solidFill>
                  <a:schemeClr val="dk1"/>
                </a:solidFill>
              </a:rPr>
              <a:t> </a:t>
            </a:r>
            <a:endParaRPr/>
          </a:p>
          <a:p>
            <a:pPr marL="342900" lvl="0" indent="-245745" algn="l" rtl="0">
              <a:spcBef>
                <a:spcPts val="1000"/>
              </a:spcBef>
              <a:spcAft>
                <a:spcPts val="0"/>
              </a:spcAft>
              <a:buSzPct val="100000"/>
              <a:buNone/>
            </a:pPr>
            <a:endParaRPr b="1" i="1">
              <a:solidFill>
                <a:srgbClr val="82D2F0"/>
              </a:solidFill>
            </a:endParaRPr>
          </a:p>
          <a:p>
            <a:pPr marL="742950" lvl="1" indent="-199390" algn="l" rtl="0">
              <a:spcBef>
                <a:spcPts val="1000"/>
              </a:spcBef>
              <a:spcAft>
                <a:spcPts val="0"/>
              </a:spcAft>
              <a:buSzPct val="100000"/>
              <a:buNone/>
            </a:pPr>
            <a:endParaRPr/>
          </a:p>
          <a:p>
            <a:pPr marL="342900" lvl="0" indent="-245745" algn="l" rtl="0">
              <a:spcBef>
                <a:spcPts val="1000"/>
              </a:spcBef>
              <a:spcAft>
                <a:spcPts val="0"/>
              </a:spcAft>
              <a:buSzPct val="100000"/>
              <a:buNone/>
            </a:pPr>
            <a:endParaRPr/>
          </a:p>
          <a:p>
            <a:pPr marL="342900" lvl="0" indent="-245745" algn="l" rtl="0">
              <a:spcBef>
                <a:spcPts val="1000"/>
              </a:spcBef>
              <a:spcAft>
                <a:spcPts val="0"/>
              </a:spcAft>
              <a:buSzPct val="100000"/>
              <a:buNone/>
            </a:pPr>
            <a:endParaRPr/>
          </a:p>
        </p:txBody>
      </p:sp>
      <p:pic>
        <p:nvPicPr>
          <p:cNvPr id="375" name="Google Shape;375;p23"/>
          <p:cNvPicPr preferRelativeResize="0"/>
          <p:nvPr/>
        </p:nvPicPr>
        <p:blipFill rotWithShape="1">
          <a:blip r:embed="rId3">
            <a:alphaModFix/>
          </a:blip>
          <a:srcRect/>
          <a:stretch/>
        </p:blipFill>
        <p:spPr>
          <a:xfrm>
            <a:off x="2007708" y="2738599"/>
            <a:ext cx="7839456" cy="3268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4"/>
          <p:cNvSpPr txBox="1">
            <a:spLocks noGrp="1"/>
          </p:cNvSpPr>
          <p:nvPr>
            <p:ph type="title"/>
          </p:nvPr>
        </p:nvSpPr>
        <p:spPr>
          <a:xfrm>
            <a:off x="2007708" y="614966"/>
            <a:ext cx="8911687" cy="8023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3.4 Dslist</a:t>
            </a:r>
            <a:endParaRPr/>
          </a:p>
        </p:txBody>
      </p:sp>
      <p:sp>
        <p:nvSpPr>
          <p:cNvPr id="381" name="Google Shape;381;p24"/>
          <p:cNvSpPr txBox="1">
            <a:spLocks noGrp="1"/>
          </p:cNvSpPr>
          <p:nvPr>
            <p:ph type="body" idx="1"/>
          </p:nvPr>
        </p:nvSpPr>
        <p:spPr>
          <a:xfrm>
            <a:off x="687390" y="1417320"/>
            <a:ext cx="10632882" cy="877824"/>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100000"/>
              <a:buChar char="🠶"/>
            </a:pPr>
            <a:r>
              <a:rPr lang="es-MX"/>
              <a:t>Sí existe más de un DATA SET con nombres similares a los que buscamos, nos lista todos los que encuentra con la cadena ingresada.</a:t>
            </a:r>
            <a:endParaRPr>
              <a:solidFill>
                <a:schemeClr val="dk1"/>
              </a:solidFill>
            </a:endParaRPr>
          </a:p>
          <a:p>
            <a:pPr marL="0" lvl="0" indent="0" algn="l" rtl="0">
              <a:spcBef>
                <a:spcPts val="1000"/>
              </a:spcBef>
              <a:spcAft>
                <a:spcPts val="0"/>
              </a:spcAft>
              <a:buSzPct val="100000"/>
              <a:buNone/>
            </a:pPr>
            <a:r>
              <a:rPr lang="es-MX">
                <a:solidFill>
                  <a:schemeClr val="dk1"/>
                </a:solidFill>
              </a:rPr>
              <a:t> </a:t>
            </a:r>
            <a:endParaRPr/>
          </a:p>
          <a:p>
            <a:pPr marL="342900" lvl="0" indent="-237172" algn="l" rtl="0">
              <a:spcBef>
                <a:spcPts val="1000"/>
              </a:spcBef>
              <a:spcAft>
                <a:spcPts val="0"/>
              </a:spcAft>
              <a:buSzPct val="100000"/>
              <a:buNone/>
            </a:pPr>
            <a:endParaRPr b="1" i="1">
              <a:solidFill>
                <a:srgbClr val="82D2F0"/>
              </a:solidFill>
            </a:endParaRPr>
          </a:p>
          <a:p>
            <a:pPr marL="742950" lvl="1" indent="-191769" algn="l" rtl="0">
              <a:spcBef>
                <a:spcPts val="1000"/>
              </a:spcBef>
              <a:spcAft>
                <a:spcPts val="0"/>
              </a:spcAft>
              <a:buSzPct val="100000"/>
              <a:buNone/>
            </a:pPr>
            <a:endParaRPr/>
          </a:p>
          <a:p>
            <a:pPr marL="342900" lvl="0" indent="-237172" algn="l" rtl="0">
              <a:spcBef>
                <a:spcPts val="1000"/>
              </a:spcBef>
              <a:spcAft>
                <a:spcPts val="0"/>
              </a:spcAft>
              <a:buSzPct val="100000"/>
              <a:buNone/>
            </a:pPr>
            <a:endParaRPr/>
          </a:p>
          <a:p>
            <a:pPr marL="342900" lvl="0" indent="-237172" algn="l" rtl="0">
              <a:spcBef>
                <a:spcPts val="1000"/>
              </a:spcBef>
              <a:spcAft>
                <a:spcPts val="0"/>
              </a:spcAft>
              <a:buSzPct val="100000"/>
              <a:buNone/>
            </a:pPr>
            <a:endParaRPr/>
          </a:p>
        </p:txBody>
      </p:sp>
      <p:pic>
        <p:nvPicPr>
          <p:cNvPr id="382" name="Google Shape;382;p24"/>
          <p:cNvPicPr preferRelativeResize="0"/>
          <p:nvPr/>
        </p:nvPicPr>
        <p:blipFill rotWithShape="1">
          <a:blip r:embed="rId3">
            <a:alphaModFix/>
          </a:blip>
          <a:srcRect/>
          <a:stretch/>
        </p:blipFill>
        <p:spPr>
          <a:xfrm>
            <a:off x="1669575" y="2084737"/>
            <a:ext cx="8668512" cy="2025522"/>
          </a:xfrm>
          <a:prstGeom prst="rect">
            <a:avLst/>
          </a:prstGeom>
          <a:noFill/>
          <a:ln>
            <a:noFill/>
          </a:ln>
        </p:spPr>
      </p:pic>
      <p:sp>
        <p:nvSpPr>
          <p:cNvPr id="383" name="Google Shape;383;p24"/>
          <p:cNvSpPr txBox="1"/>
          <p:nvPr/>
        </p:nvSpPr>
        <p:spPr>
          <a:xfrm>
            <a:off x="6868734" y="4629086"/>
            <a:ext cx="4360098" cy="2347785"/>
          </a:xfrm>
          <a:prstGeom prst="rect">
            <a:avLst/>
          </a:prstGeom>
          <a:noFill/>
          <a:ln>
            <a:noFill/>
          </a:ln>
        </p:spPr>
        <p:txBody>
          <a:bodyPr spcFirstLastPara="1" wrap="square" lIns="91425" tIns="45700" rIns="91425" bIns="45700" anchor="t" anchorCtr="0">
            <a:normAutofit fontScale="85000" lnSpcReduction="20000"/>
          </a:bodyPr>
          <a:lstStyle/>
          <a:p>
            <a:pPr marL="342900" marR="0" lvl="0" indent="-342900" algn="l" rtl="0">
              <a:spcBef>
                <a:spcPts val="0"/>
              </a:spcBef>
              <a:spcAft>
                <a:spcPts val="0"/>
              </a:spcAft>
              <a:buClr>
                <a:schemeClr val="accent1"/>
              </a:buClr>
              <a:buSzPct val="100000"/>
              <a:buFont typeface="Noto Sans Symbols"/>
              <a:buChar char="🠶"/>
            </a:pPr>
            <a:r>
              <a:rPr lang="es-MX" sz="1800">
                <a:solidFill>
                  <a:schemeClr val="dk1"/>
                </a:solidFill>
                <a:latin typeface="Century Gothic"/>
                <a:ea typeface="Century Gothic"/>
                <a:cs typeface="Century Gothic"/>
                <a:sym typeface="Century Gothic"/>
              </a:rPr>
              <a:t>Al momento de listar las bibliotecas, se puede observar que adicional a la línea de comandos, junta a cada archivo hay otro espacio para ingresar comandos.</a:t>
            </a:r>
            <a:endParaRPr/>
          </a:p>
          <a:p>
            <a:pPr marL="342900" marR="0" lvl="0" indent="-342900" algn="l" rtl="0">
              <a:spcBef>
                <a:spcPts val="1000"/>
              </a:spcBef>
              <a:spcAft>
                <a:spcPts val="0"/>
              </a:spcAft>
              <a:buClr>
                <a:schemeClr val="accent1"/>
              </a:buClr>
              <a:buSzPct val="100000"/>
              <a:buFont typeface="Noto Sans Symbols"/>
              <a:buChar char="🠶"/>
            </a:pPr>
            <a:r>
              <a:rPr lang="es-MX" sz="1800">
                <a:solidFill>
                  <a:schemeClr val="dk1"/>
                </a:solidFill>
                <a:latin typeface="Century Gothic"/>
                <a:ea typeface="Century Gothic"/>
                <a:cs typeface="Century Gothic"/>
                <a:sym typeface="Century Gothic"/>
              </a:rPr>
              <a:t>Los commandos que se ingresan ahí son utilizados para realizer acciones sobre el data SET, como renombrar, borrar, editar, ver, etc.</a:t>
            </a:r>
            <a:endParaRPr/>
          </a:p>
          <a:p>
            <a:pPr marL="342900" marR="0" lvl="0" indent="-245745" algn="l" rtl="0">
              <a:spcBef>
                <a:spcPts val="1000"/>
              </a:spcBef>
              <a:spcAft>
                <a:spcPts val="0"/>
              </a:spcAft>
              <a:buClr>
                <a:schemeClr val="accent1"/>
              </a:buClr>
              <a:buSzPct val="100000"/>
              <a:buFont typeface="Noto Sans Symbols"/>
              <a:buNone/>
            </a:pPr>
            <a:endParaRPr sz="1800">
              <a:solidFill>
                <a:schemeClr val="dk1"/>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ct val="100000"/>
              <a:buFont typeface="Noto Sans Symbols"/>
              <a:buNone/>
            </a:pPr>
            <a:r>
              <a:rPr lang="es-MX" sz="1800">
                <a:solidFill>
                  <a:schemeClr val="dk1"/>
                </a:solidFill>
                <a:latin typeface="Century Gothic"/>
                <a:ea typeface="Century Gothic"/>
                <a:cs typeface="Century Gothic"/>
                <a:sym typeface="Century Gothic"/>
              </a:rPr>
              <a:t> </a:t>
            </a:r>
            <a:endParaRPr/>
          </a:p>
          <a:p>
            <a:pPr marL="342900" marR="0" lvl="0" indent="-245745" algn="l" rtl="0">
              <a:spcBef>
                <a:spcPts val="1000"/>
              </a:spcBef>
              <a:spcAft>
                <a:spcPts val="0"/>
              </a:spcAft>
              <a:buClr>
                <a:schemeClr val="accent1"/>
              </a:buClr>
              <a:buSzPct val="100000"/>
              <a:buFont typeface="Noto Sans Symbols"/>
              <a:buNone/>
            </a:pPr>
            <a:endParaRPr sz="1800" b="1" i="1">
              <a:solidFill>
                <a:srgbClr val="82D2F0"/>
              </a:solidFill>
              <a:latin typeface="Century Gothic"/>
              <a:ea typeface="Century Gothic"/>
              <a:cs typeface="Century Gothic"/>
              <a:sym typeface="Century Gothic"/>
            </a:endParaRPr>
          </a:p>
          <a:p>
            <a:pPr marL="742950" marR="0" lvl="1" indent="-199390" algn="l" rtl="0">
              <a:spcBef>
                <a:spcPts val="1000"/>
              </a:spcBef>
              <a:spcAft>
                <a:spcPts val="0"/>
              </a:spcAft>
              <a:buClr>
                <a:schemeClr val="accent1"/>
              </a:buClr>
              <a:buSzPct val="1000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45745" algn="l" rtl="0">
              <a:spcBef>
                <a:spcPts val="1000"/>
              </a:spcBef>
              <a:spcAft>
                <a:spcPts val="0"/>
              </a:spcAft>
              <a:buClr>
                <a:schemeClr val="accent1"/>
              </a:buClr>
              <a:buSzPct val="100000"/>
              <a:buFont typeface="Noto Sans Symbols"/>
              <a:buNone/>
            </a:pPr>
            <a:endParaRPr sz="1800">
              <a:solidFill>
                <a:srgbClr val="3F3F3F"/>
              </a:solidFill>
              <a:latin typeface="Century Gothic"/>
              <a:ea typeface="Century Gothic"/>
              <a:cs typeface="Century Gothic"/>
              <a:sym typeface="Century Gothic"/>
            </a:endParaRPr>
          </a:p>
          <a:p>
            <a:pPr marL="342900" marR="0" lvl="0" indent="-245745" algn="l" rtl="0">
              <a:spcBef>
                <a:spcPts val="1000"/>
              </a:spcBef>
              <a:spcAft>
                <a:spcPts val="0"/>
              </a:spcAft>
              <a:buClr>
                <a:schemeClr val="accent1"/>
              </a:buClr>
              <a:buSzPct val="100000"/>
              <a:buFont typeface="Noto Sans Symbols"/>
              <a:buNone/>
            </a:pPr>
            <a:endParaRPr sz="1800">
              <a:solidFill>
                <a:srgbClr val="3F3F3F"/>
              </a:solidFill>
              <a:latin typeface="Century Gothic"/>
              <a:ea typeface="Century Gothic"/>
              <a:cs typeface="Century Gothic"/>
              <a:sym typeface="Century Gothic"/>
            </a:endParaRPr>
          </a:p>
        </p:txBody>
      </p:sp>
      <p:pic>
        <p:nvPicPr>
          <p:cNvPr id="384" name="Google Shape;384;p24"/>
          <p:cNvPicPr preferRelativeResize="0"/>
          <p:nvPr/>
        </p:nvPicPr>
        <p:blipFill rotWithShape="1">
          <a:blip r:embed="rId4">
            <a:alphaModFix/>
          </a:blip>
          <a:srcRect/>
          <a:stretch/>
        </p:blipFill>
        <p:spPr>
          <a:xfrm>
            <a:off x="1755649" y="4300369"/>
            <a:ext cx="4617720" cy="24296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5"/>
          <p:cNvSpPr txBox="1">
            <a:spLocks noGrp="1"/>
          </p:cNvSpPr>
          <p:nvPr>
            <p:ph type="title"/>
          </p:nvPr>
        </p:nvSpPr>
        <p:spPr>
          <a:xfrm>
            <a:off x="2117436" y="432086"/>
            <a:ext cx="8911687" cy="77492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 Utilities</a:t>
            </a:r>
            <a:r>
              <a:rPr lang="es-MX"/>
              <a:t>.</a:t>
            </a:r>
            <a:endParaRPr/>
          </a:p>
        </p:txBody>
      </p:sp>
      <p:sp>
        <p:nvSpPr>
          <p:cNvPr id="390" name="Google Shape;390;p25"/>
          <p:cNvSpPr txBox="1">
            <a:spLocks noGrp="1"/>
          </p:cNvSpPr>
          <p:nvPr>
            <p:ph type="body" idx="1"/>
          </p:nvPr>
        </p:nvSpPr>
        <p:spPr>
          <a:xfrm>
            <a:off x="687389" y="1374648"/>
            <a:ext cx="5493956" cy="2054352"/>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just" rtl="0">
              <a:spcBef>
                <a:spcPts val="0"/>
              </a:spcBef>
              <a:spcAft>
                <a:spcPts val="0"/>
              </a:spcAft>
              <a:buSzPct val="100000"/>
              <a:buChar char="🠶"/>
            </a:pPr>
            <a:r>
              <a:rPr lang="es-MX" b="1"/>
              <a:t>Opción 13 SuperCE: </a:t>
            </a:r>
            <a:r>
              <a:rPr lang="es-MX"/>
              <a:t>En esta opción podemos realizar una comparación de DATA SETS. Nos muestra dos campos para ingresar los nombres de los DATA SET.</a:t>
            </a:r>
            <a:endParaRPr/>
          </a:p>
          <a:p>
            <a:pPr marL="742950" lvl="1" indent="-285750" algn="just" rtl="0">
              <a:spcBef>
                <a:spcPts val="1000"/>
              </a:spcBef>
              <a:spcAft>
                <a:spcPts val="0"/>
              </a:spcAft>
              <a:buSzPct val="100000"/>
              <a:buFont typeface="Century Gothic"/>
              <a:buAutoNum type="arabicPeriod"/>
            </a:pPr>
            <a:r>
              <a:rPr lang="es-MX"/>
              <a:t>New DS Name: Se informa el nombre del nuevo archivo a comparar</a:t>
            </a:r>
            <a:endParaRPr/>
          </a:p>
          <a:p>
            <a:pPr marL="742950" lvl="1" indent="-285750" algn="just" rtl="0">
              <a:spcBef>
                <a:spcPts val="1000"/>
              </a:spcBef>
              <a:spcAft>
                <a:spcPts val="0"/>
              </a:spcAft>
              <a:buSzPct val="100000"/>
              <a:buFont typeface="Century Gothic"/>
              <a:buAutoNum type="arabicPeriod"/>
            </a:pPr>
            <a:r>
              <a:rPr lang="es-MX"/>
              <a:t>Old DS Name: Se informa el archivo origen o primera versión a comparar.</a:t>
            </a:r>
            <a:endParaRPr/>
          </a:p>
          <a:p>
            <a:pPr marL="342900" lvl="0" indent="-342900" algn="just" rtl="0">
              <a:spcBef>
                <a:spcPts val="1000"/>
              </a:spcBef>
              <a:spcAft>
                <a:spcPts val="0"/>
              </a:spcAft>
              <a:buSzPct val="100000"/>
              <a:buChar char="🠶"/>
            </a:pPr>
            <a:r>
              <a:rPr lang="es-MX"/>
              <a:t>Existe la opción EXECUTE MODE en la pantalla para indicar si la comparación se realizará en línea o en segundo plano (BATCH). Si se selecciona la opción en línea, la pantalla se bloqueará durante la comparación. Si se llegan a comparar archivos grandes se recomienda que se seleccione la opción Batch. </a:t>
            </a:r>
            <a:endParaRPr/>
          </a:p>
          <a:p>
            <a:pPr marL="342900" lvl="0" indent="-342900" algn="just" rtl="0">
              <a:spcBef>
                <a:spcPts val="1000"/>
              </a:spcBef>
              <a:spcAft>
                <a:spcPts val="0"/>
              </a:spcAft>
              <a:buSzPct val="100000"/>
              <a:buChar char="🠶"/>
            </a:pPr>
            <a:r>
              <a:rPr lang="es-MX"/>
              <a:t>NOTA: Se puede utilizar  también 12 SUPERC para comparar Data SET. La diferencia con</a:t>
            </a:r>
            <a:endParaRPr/>
          </a:p>
          <a:p>
            <a:pPr marL="742950" lvl="1" indent="-229869" algn="just" rtl="0">
              <a:spcBef>
                <a:spcPts val="1000"/>
              </a:spcBef>
              <a:spcAft>
                <a:spcPts val="0"/>
              </a:spcAft>
              <a:buSzPct val="100000"/>
              <a:buFont typeface="Century Gothic"/>
              <a:buNone/>
            </a:pPr>
            <a:endParaRPr/>
          </a:p>
          <a:p>
            <a:pPr marL="342900" lvl="0" indent="-280035" algn="l" rtl="0">
              <a:spcBef>
                <a:spcPts val="1000"/>
              </a:spcBef>
              <a:spcAft>
                <a:spcPts val="0"/>
              </a:spcAft>
              <a:buSzPct val="100000"/>
              <a:buNone/>
            </a:pPr>
            <a:endParaRPr/>
          </a:p>
        </p:txBody>
      </p:sp>
      <p:sp>
        <p:nvSpPr>
          <p:cNvPr id="391" name="Google Shape;391;p25"/>
          <p:cNvSpPr txBox="1">
            <a:spLocks noGrp="1"/>
          </p:cNvSpPr>
          <p:nvPr>
            <p:ph type="body" idx="2"/>
          </p:nvPr>
        </p:nvSpPr>
        <p:spPr>
          <a:xfrm>
            <a:off x="6737927" y="5020056"/>
            <a:ext cx="5004053" cy="1298448"/>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SzPct val="100000"/>
              <a:buChar char="🠶"/>
            </a:pPr>
            <a:r>
              <a:rPr lang="es-MX"/>
              <a:t>En el resultado del compare nos muestra las líneas con diferencias, precedidas de una I para la líneas que se encuentren en la versión nueva y no en la anterior y una letra D si en la nueva versión no encuentra una línea que si existía en la versión vieja o anterior.</a:t>
            </a:r>
            <a:endParaRPr/>
          </a:p>
          <a:p>
            <a:pPr marL="342900" lvl="0" indent="-342900" algn="l" rtl="0">
              <a:spcBef>
                <a:spcPts val="1000"/>
              </a:spcBef>
              <a:spcAft>
                <a:spcPts val="0"/>
              </a:spcAft>
              <a:buSzPct val="100000"/>
              <a:buChar char="🠶"/>
            </a:pPr>
            <a:r>
              <a:rPr lang="es-MX"/>
              <a:t>También se muestra u resumen con el número de líneas comparadas, las líneas con diferencias y total de cambios encontrados, entre otras estadísticas.</a:t>
            </a:r>
            <a:endParaRPr/>
          </a:p>
        </p:txBody>
      </p:sp>
      <p:pic>
        <p:nvPicPr>
          <p:cNvPr id="392" name="Google Shape;392;p25"/>
          <p:cNvPicPr preferRelativeResize="0"/>
          <p:nvPr/>
        </p:nvPicPr>
        <p:blipFill rotWithShape="1">
          <a:blip r:embed="rId3">
            <a:alphaModFix/>
          </a:blip>
          <a:srcRect/>
          <a:stretch/>
        </p:blipFill>
        <p:spPr>
          <a:xfrm>
            <a:off x="687389" y="3563246"/>
            <a:ext cx="5385053" cy="2307751"/>
          </a:xfrm>
          <a:prstGeom prst="rect">
            <a:avLst/>
          </a:prstGeom>
          <a:noFill/>
          <a:ln>
            <a:noFill/>
          </a:ln>
        </p:spPr>
      </p:pic>
      <p:pic>
        <p:nvPicPr>
          <p:cNvPr id="393" name="Google Shape;393;p25"/>
          <p:cNvPicPr preferRelativeResize="0"/>
          <p:nvPr/>
        </p:nvPicPr>
        <p:blipFill rotWithShape="1">
          <a:blip r:embed="rId4">
            <a:alphaModFix/>
          </a:blip>
          <a:srcRect/>
          <a:stretch/>
        </p:blipFill>
        <p:spPr>
          <a:xfrm>
            <a:off x="6651673" y="1581912"/>
            <a:ext cx="5090307" cy="24201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6"/>
          <p:cNvSpPr txBox="1">
            <a:spLocks noGrp="1"/>
          </p:cNvSpPr>
          <p:nvPr>
            <p:ph type="title"/>
          </p:nvPr>
        </p:nvSpPr>
        <p:spPr>
          <a:xfrm>
            <a:off x="2117436" y="432086"/>
            <a:ext cx="8911687" cy="77492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Opción 3 Utilities</a:t>
            </a:r>
            <a:r>
              <a:rPr lang="es-MX"/>
              <a:t>.</a:t>
            </a:r>
            <a:endParaRPr/>
          </a:p>
        </p:txBody>
      </p:sp>
      <p:sp>
        <p:nvSpPr>
          <p:cNvPr id="399" name="Google Shape;399;p26"/>
          <p:cNvSpPr txBox="1">
            <a:spLocks noGrp="1"/>
          </p:cNvSpPr>
          <p:nvPr>
            <p:ph type="body" idx="1"/>
          </p:nvPr>
        </p:nvSpPr>
        <p:spPr>
          <a:xfrm>
            <a:off x="687389" y="1374648"/>
            <a:ext cx="5493956" cy="2420112"/>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200"/>
              <a:buChar char="🠶"/>
            </a:pPr>
            <a:r>
              <a:rPr lang="es-MX" sz="1200" b="1"/>
              <a:t>Opción 14 Search-For </a:t>
            </a:r>
            <a:r>
              <a:rPr lang="es-MX" sz="1200"/>
              <a:t>Con esta opción podemos buscar una cadena en un DATA SET ya sea secuencial o biblioteca.</a:t>
            </a:r>
            <a:endParaRPr/>
          </a:p>
          <a:p>
            <a:pPr marL="342900" lvl="0" indent="-342900" algn="just" rtl="0">
              <a:spcBef>
                <a:spcPts val="1000"/>
              </a:spcBef>
              <a:spcAft>
                <a:spcPts val="0"/>
              </a:spcAft>
              <a:buSzPts val="1200"/>
              <a:buChar char="🠶"/>
            </a:pPr>
            <a:r>
              <a:rPr lang="es-MX" sz="1200"/>
              <a:t>Existe la opción EXECUTE MODE en la pantalla para indicar si la búsqueda se realizará en línea o en segundo plano (BATCH). Si se selecciona la opción en línea, la pantalla se bloqueará durante la búsqueda. Si se llega a realizar la búsqueda en un archivo grande se recomienda que se seleccione la opción Batch.</a:t>
            </a:r>
            <a:endParaRPr/>
          </a:p>
          <a:p>
            <a:pPr marL="342900" lvl="0" indent="-342900" algn="just" rtl="0">
              <a:spcBef>
                <a:spcPts val="1000"/>
              </a:spcBef>
              <a:spcAft>
                <a:spcPts val="0"/>
              </a:spcAft>
              <a:buSzPts val="1200"/>
              <a:buChar char="🠶"/>
            </a:pPr>
            <a:r>
              <a:rPr lang="es-MX" sz="1200"/>
              <a:t>En caso de que se requiera buscar en varios componentes de una biblioteca, en el campo member se informa con * para que considere todos los mebers de una biblioteca o en blanco en caso de que se requiera seleccionar varios.</a:t>
            </a:r>
            <a:endParaRPr/>
          </a:p>
        </p:txBody>
      </p:sp>
      <p:sp>
        <p:nvSpPr>
          <p:cNvPr id="400" name="Google Shape;400;p26"/>
          <p:cNvSpPr txBox="1">
            <a:spLocks noGrp="1"/>
          </p:cNvSpPr>
          <p:nvPr>
            <p:ph type="body" idx="2"/>
          </p:nvPr>
        </p:nvSpPr>
        <p:spPr>
          <a:xfrm>
            <a:off x="6829367" y="4563413"/>
            <a:ext cx="5004053" cy="1298448"/>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100000"/>
              <a:buChar char="🠶"/>
            </a:pPr>
            <a:r>
              <a:rPr lang="es-MX"/>
              <a:t>En el resultado dela búsqueda, nos indica el nombre de los componentes en los que encontró la cadena, así como un reporte con el total de caracteres encontrados, el número de members en los que buscó y total de líneas procesadas</a:t>
            </a:r>
            <a:endParaRPr/>
          </a:p>
        </p:txBody>
      </p:sp>
      <p:pic>
        <p:nvPicPr>
          <p:cNvPr id="401" name="Google Shape;401;p26"/>
          <p:cNvPicPr preferRelativeResize="0"/>
          <p:nvPr/>
        </p:nvPicPr>
        <p:blipFill rotWithShape="1">
          <a:blip r:embed="rId3">
            <a:alphaModFix/>
          </a:blip>
          <a:srcRect/>
          <a:stretch/>
        </p:blipFill>
        <p:spPr>
          <a:xfrm>
            <a:off x="671890" y="4106770"/>
            <a:ext cx="5524953" cy="2211734"/>
          </a:xfrm>
          <a:prstGeom prst="rect">
            <a:avLst/>
          </a:prstGeom>
          <a:noFill/>
          <a:ln>
            <a:noFill/>
          </a:ln>
        </p:spPr>
      </p:pic>
      <p:pic>
        <p:nvPicPr>
          <p:cNvPr id="402" name="Google Shape;402;p26"/>
          <p:cNvPicPr preferRelativeResize="0"/>
          <p:nvPr/>
        </p:nvPicPr>
        <p:blipFill rotWithShape="1">
          <a:blip r:embed="rId4">
            <a:alphaModFix/>
          </a:blip>
          <a:srcRect/>
          <a:stretch/>
        </p:blipFill>
        <p:spPr>
          <a:xfrm>
            <a:off x="6737927" y="1446832"/>
            <a:ext cx="4887354" cy="24201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7"/>
          <p:cNvSpPr txBox="1">
            <a:spLocks noGrp="1"/>
          </p:cNvSpPr>
          <p:nvPr>
            <p:ph type="title"/>
          </p:nvPr>
        </p:nvSpPr>
        <p:spPr>
          <a:xfrm>
            <a:off x="1934556" y="44044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Opciones más usadas en ISPF</a:t>
            </a:r>
            <a:endParaRPr/>
          </a:p>
        </p:txBody>
      </p:sp>
      <p:sp>
        <p:nvSpPr>
          <p:cNvPr id="408" name="Google Shape;408;p27"/>
          <p:cNvSpPr txBox="1">
            <a:spLocks noGrp="1"/>
          </p:cNvSpPr>
          <p:nvPr>
            <p:ph type="body" idx="1"/>
          </p:nvPr>
        </p:nvSpPr>
        <p:spPr>
          <a:xfrm>
            <a:off x="668972" y="1441704"/>
            <a:ext cx="10504996" cy="917448"/>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800"/>
              <a:buNone/>
            </a:pPr>
            <a:r>
              <a:rPr lang="es-MX" b="1"/>
              <a:t>Opción 6 Command: </a:t>
            </a:r>
            <a:r>
              <a:rPr lang="es-MX"/>
              <a:t>Esta opción nos sirve para ejecutar comandos TSO, se usa principalmente para transferir archivos FTP.	</a:t>
            </a:r>
            <a:endParaRPr/>
          </a:p>
        </p:txBody>
      </p:sp>
      <p:pic>
        <p:nvPicPr>
          <p:cNvPr id="409" name="Google Shape;409;p27"/>
          <p:cNvPicPr preferRelativeResize="0"/>
          <p:nvPr/>
        </p:nvPicPr>
        <p:blipFill rotWithShape="1">
          <a:blip r:embed="rId3">
            <a:alphaModFix/>
          </a:blip>
          <a:srcRect/>
          <a:stretch/>
        </p:blipFill>
        <p:spPr>
          <a:xfrm>
            <a:off x="668972" y="2359152"/>
            <a:ext cx="4904561" cy="1984248"/>
          </a:xfrm>
          <a:prstGeom prst="rect">
            <a:avLst/>
          </a:prstGeom>
          <a:noFill/>
          <a:ln>
            <a:noFill/>
          </a:ln>
        </p:spPr>
      </p:pic>
      <p:pic>
        <p:nvPicPr>
          <p:cNvPr id="410" name="Google Shape;410;p27"/>
          <p:cNvPicPr preferRelativeResize="0"/>
          <p:nvPr/>
        </p:nvPicPr>
        <p:blipFill rotWithShape="1">
          <a:blip r:embed="rId4">
            <a:alphaModFix/>
          </a:blip>
          <a:srcRect/>
          <a:stretch/>
        </p:blipFill>
        <p:spPr>
          <a:xfrm>
            <a:off x="6165482" y="2314397"/>
            <a:ext cx="5287022" cy="2092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8"/>
          <p:cNvSpPr txBox="1">
            <a:spLocks noGrp="1"/>
          </p:cNvSpPr>
          <p:nvPr>
            <p:ph type="title"/>
          </p:nvPr>
        </p:nvSpPr>
        <p:spPr>
          <a:xfrm>
            <a:off x="1640156" y="42294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Atajos</a:t>
            </a:r>
            <a:endParaRPr/>
          </a:p>
        </p:txBody>
      </p:sp>
      <p:sp>
        <p:nvSpPr>
          <p:cNvPr id="416" name="Google Shape;416;p28"/>
          <p:cNvSpPr txBox="1">
            <a:spLocks noGrp="1"/>
          </p:cNvSpPr>
          <p:nvPr>
            <p:ph type="body" idx="4294967295"/>
          </p:nvPr>
        </p:nvSpPr>
        <p:spPr>
          <a:xfrm>
            <a:off x="914400" y="1399032"/>
            <a:ext cx="10515600" cy="121615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800"/>
              <a:buChar char="🠶"/>
            </a:pPr>
            <a:r>
              <a:rPr lang="es-MX"/>
              <a:t>Dentro del sistema operativo, podemos desplazarnos a diferentes paneles conociendo la trayectoria y utilizando el signo “=“</a:t>
            </a:r>
            <a:endParaRPr/>
          </a:p>
          <a:p>
            <a:pPr marL="342900" lvl="0" indent="-342900" algn="l" rtl="0">
              <a:spcBef>
                <a:spcPts val="1000"/>
              </a:spcBef>
              <a:spcAft>
                <a:spcPts val="0"/>
              </a:spcAft>
              <a:buSzPts val="1800"/>
              <a:buChar char="🠶"/>
            </a:pPr>
            <a:r>
              <a:rPr lang="es-MX"/>
              <a:t> Por ejemplo, si estamos en el panel principal, y nos queremos desplazar al panel de utilerías, le damos:=3.3</a:t>
            </a:r>
            <a:endParaRPr/>
          </a:p>
          <a:p>
            <a:pPr marL="342900" lvl="0" indent="-228600" algn="l" rtl="0">
              <a:spcBef>
                <a:spcPts val="1000"/>
              </a:spcBef>
              <a:spcAft>
                <a:spcPts val="0"/>
              </a:spcAft>
              <a:buSzPts val="1800"/>
              <a:buNone/>
            </a:pPr>
            <a:endParaRPr/>
          </a:p>
          <a:p>
            <a:pPr marL="0" lvl="0" indent="0" algn="l" rtl="0">
              <a:spcBef>
                <a:spcPts val="1000"/>
              </a:spcBef>
              <a:spcAft>
                <a:spcPts val="0"/>
              </a:spcAft>
              <a:buSzPts val="1800"/>
              <a:buNone/>
            </a:pPr>
            <a:endParaRPr/>
          </a:p>
        </p:txBody>
      </p:sp>
      <p:pic>
        <p:nvPicPr>
          <p:cNvPr id="417" name="Google Shape;417;p28"/>
          <p:cNvPicPr preferRelativeResize="0"/>
          <p:nvPr/>
        </p:nvPicPr>
        <p:blipFill rotWithShape="1">
          <a:blip r:embed="rId3">
            <a:alphaModFix/>
          </a:blip>
          <a:srcRect/>
          <a:stretch/>
        </p:blipFill>
        <p:spPr>
          <a:xfrm>
            <a:off x="795528" y="2989747"/>
            <a:ext cx="4983480" cy="2147825"/>
          </a:xfrm>
          <a:prstGeom prst="rect">
            <a:avLst/>
          </a:prstGeom>
          <a:noFill/>
          <a:ln>
            <a:noFill/>
          </a:ln>
        </p:spPr>
      </p:pic>
      <p:pic>
        <p:nvPicPr>
          <p:cNvPr id="418" name="Google Shape;418;p28"/>
          <p:cNvPicPr preferRelativeResize="0"/>
          <p:nvPr/>
        </p:nvPicPr>
        <p:blipFill rotWithShape="1">
          <a:blip r:embed="rId4">
            <a:alphaModFix/>
          </a:blip>
          <a:srcRect/>
          <a:stretch/>
        </p:blipFill>
        <p:spPr>
          <a:xfrm>
            <a:off x="5976845" y="4494904"/>
            <a:ext cx="5529355" cy="23630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9"/>
          <p:cNvSpPr txBox="1">
            <a:spLocks noGrp="1"/>
          </p:cNvSpPr>
          <p:nvPr>
            <p:ph type="title"/>
          </p:nvPr>
        </p:nvSpPr>
        <p:spPr>
          <a:xfrm>
            <a:off x="1706806" y="435574"/>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¿Cómo Salir?</a:t>
            </a:r>
            <a:endParaRPr/>
          </a:p>
        </p:txBody>
      </p:sp>
      <p:sp>
        <p:nvSpPr>
          <p:cNvPr id="424" name="Google Shape;424;p29"/>
          <p:cNvSpPr txBox="1">
            <a:spLocks noGrp="1"/>
          </p:cNvSpPr>
          <p:nvPr>
            <p:ph type="body" idx="1"/>
          </p:nvPr>
        </p:nvSpPr>
        <p:spPr>
          <a:xfrm>
            <a:off x="1499415" y="1232990"/>
            <a:ext cx="9888163" cy="966947"/>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800"/>
              <a:buChar char="🠶"/>
            </a:pPr>
            <a:r>
              <a:rPr lang="es-MX"/>
              <a:t>Para salir con hay que dar F3 hasta llegar al menú principal dejando solo una pantalla y dar nuevamente F3, aparece la siguiente pantalla.</a:t>
            </a:r>
            <a:endParaRPr/>
          </a:p>
          <a:p>
            <a:pPr marL="342900" lvl="0" indent="-342900" algn="l" rtl="0">
              <a:spcBef>
                <a:spcPts val="1000"/>
              </a:spcBef>
              <a:spcAft>
                <a:spcPts val="0"/>
              </a:spcAft>
              <a:buSzPts val="1800"/>
              <a:buChar char="🠶"/>
            </a:pPr>
            <a:r>
              <a:rPr lang="es-MX"/>
              <a:t>En el campo </a:t>
            </a:r>
            <a:r>
              <a:rPr lang="es-MX" b="1" i="1">
                <a:solidFill>
                  <a:srgbClr val="92D050"/>
                </a:solidFill>
              </a:rPr>
              <a:t>Process Option </a:t>
            </a:r>
            <a:r>
              <a:rPr lang="es-MX"/>
              <a:t>seleccionar la opción 2.</a:t>
            </a:r>
            <a:endParaRPr/>
          </a:p>
        </p:txBody>
      </p:sp>
      <p:pic>
        <p:nvPicPr>
          <p:cNvPr id="425" name="Google Shape;425;p29"/>
          <p:cNvPicPr preferRelativeResize="0"/>
          <p:nvPr/>
        </p:nvPicPr>
        <p:blipFill rotWithShape="1">
          <a:blip r:embed="rId3">
            <a:alphaModFix/>
          </a:blip>
          <a:srcRect/>
          <a:stretch/>
        </p:blipFill>
        <p:spPr>
          <a:xfrm>
            <a:off x="1703092" y="2510388"/>
            <a:ext cx="8915401" cy="40600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
          <p:cNvSpPr txBox="1">
            <a:spLocks noGrp="1"/>
          </p:cNvSpPr>
          <p:nvPr>
            <p:ph type="title"/>
          </p:nvPr>
        </p:nvSpPr>
        <p:spPr>
          <a:xfrm>
            <a:off x="2655200" y="271087"/>
            <a:ext cx="7695431" cy="1293762"/>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168DBA"/>
              </a:buClr>
              <a:buSzPct val="100000"/>
              <a:buFont typeface="Century Gothic"/>
              <a:buNone/>
            </a:pPr>
            <a:r>
              <a:rPr lang="es-MX" sz="5400" b="1"/>
              <a:t>Ventajas y Desventajas</a:t>
            </a:r>
            <a:endParaRPr/>
          </a:p>
        </p:txBody>
      </p:sp>
      <p:sp>
        <p:nvSpPr>
          <p:cNvPr id="190" name="Google Shape;190;p3"/>
          <p:cNvSpPr txBox="1">
            <a:spLocks noGrp="1"/>
          </p:cNvSpPr>
          <p:nvPr>
            <p:ph type="body" idx="2"/>
          </p:nvPr>
        </p:nvSpPr>
        <p:spPr>
          <a:xfrm>
            <a:off x="923827" y="2344985"/>
            <a:ext cx="4595549" cy="303772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400"/>
              <a:buFont typeface="Noto Sans Symbols"/>
              <a:buChar char="✔"/>
            </a:pPr>
            <a:r>
              <a:rPr lang="es-MX"/>
              <a:t>Puede manejar el procesamiento masivo de datos</a:t>
            </a:r>
            <a:endParaRPr/>
          </a:p>
          <a:p>
            <a:pPr marL="285750" lvl="0" indent="-285750" algn="l" rtl="0">
              <a:spcBef>
                <a:spcPts val="1000"/>
              </a:spcBef>
              <a:spcAft>
                <a:spcPts val="0"/>
              </a:spcAft>
              <a:buSzPts val="1400"/>
              <a:buFont typeface="Noto Sans Symbols"/>
              <a:buChar char="✔"/>
            </a:pPr>
            <a:r>
              <a:rPr lang="es-MX"/>
              <a:t>Si sucede </a:t>
            </a:r>
            <a:r>
              <a:rPr lang="es-MX" i="1"/>
              <a:t>un error</a:t>
            </a:r>
            <a:r>
              <a:rPr lang="es-MX"/>
              <a:t> fácil de manejar porque tiene un sistema eficaz de visualización de mensajes de error</a:t>
            </a:r>
            <a:endParaRPr/>
          </a:p>
          <a:p>
            <a:pPr marL="285750" lvl="0" indent="-285750" algn="l" rtl="0">
              <a:spcBef>
                <a:spcPts val="1000"/>
              </a:spcBef>
              <a:spcAft>
                <a:spcPts val="0"/>
              </a:spcAft>
              <a:buSzPts val="1400"/>
              <a:buFont typeface="Noto Sans Symbols"/>
              <a:buChar char="✔"/>
            </a:pPr>
            <a:r>
              <a:rPr lang="es-MX"/>
              <a:t>Todas las instrucciones están codificadas en inglés simple</a:t>
            </a:r>
            <a:endParaRPr/>
          </a:p>
          <a:p>
            <a:pPr marL="285750" lvl="0" indent="-285750" algn="l" rtl="0">
              <a:spcBef>
                <a:spcPts val="1000"/>
              </a:spcBef>
              <a:spcAft>
                <a:spcPts val="0"/>
              </a:spcAft>
              <a:buSzPts val="1400"/>
              <a:buFont typeface="Noto Sans Symbols"/>
              <a:buChar char="✔"/>
            </a:pPr>
            <a:r>
              <a:rPr lang="es-MX"/>
              <a:t>Es estándar para que pueda usarse en diferentes computadoras sin muchos cambios</a:t>
            </a:r>
            <a:endParaRPr/>
          </a:p>
        </p:txBody>
      </p:sp>
      <p:sp>
        <p:nvSpPr>
          <p:cNvPr id="191" name="Google Shape;191;p3"/>
          <p:cNvSpPr txBox="1">
            <a:spLocks noGrp="1"/>
          </p:cNvSpPr>
          <p:nvPr>
            <p:ph type="body" idx="1"/>
          </p:nvPr>
        </p:nvSpPr>
        <p:spPr>
          <a:xfrm>
            <a:off x="6294732" y="1564849"/>
            <a:ext cx="5181600" cy="4349734"/>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400"/>
              <a:buFont typeface="Courier New"/>
              <a:buChar char="o"/>
            </a:pPr>
            <a:r>
              <a:rPr lang="es-MX" sz="1400"/>
              <a:t>Formato y estructura muy rígidos (</a:t>
            </a:r>
            <a:r>
              <a:rPr lang="es-MX" sz="1400" i="1"/>
              <a:t>rígido</a:t>
            </a:r>
            <a:r>
              <a:rPr lang="es-MX" sz="1400"/>
              <a:t>)</a:t>
            </a:r>
            <a:endParaRPr/>
          </a:p>
          <a:p>
            <a:pPr marL="342900" lvl="0" indent="-342900" algn="l" rtl="0">
              <a:spcBef>
                <a:spcPts val="1000"/>
              </a:spcBef>
              <a:spcAft>
                <a:spcPts val="0"/>
              </a:spcAft>
              <a:buSzPts val="1400"/>
              <a:buFont typeface="Courier New"/>
              <a:buChar char="o"/>
            </a:pPr>
            <a:r>
              <a:rPr lang="es-MX" sz="1400"/>
              <a:t>Se necesita más tiempo para compilar el programa que los lenguajes de programación que están más orientados a la máquina</a:t>
            </a:r>
            <a:endParaRPr/>
          </a:p>
          <a:p>
            <a:pPr marL="342900" lvl="0" indent="-342900" algn="l" rtl="0">
              <a:spcBef>
                <a:spcPts val="1000"/>
              </a:spcBef>
              <a:spcAft>
                <a:spcPts val="0"/>
              </a:spcAft>
              <a:buSzPts val="1400"/>
              <a:buFont typeface="Courier New"/>
              <a:buChar char="o"/>
            </a:pPr>
            <a:r>
              <a:rPr lang="es-MX" sz="1400"/>
              <a:t>Porque es menos popular, la documentación de este lenguaje de programación no ha existido por mucho tiempo </a:t>
            </a:r>
            <a:r>
              <a:rPr lang="es-MX" sz="1400" i="1"/>
              <a:t>una actualización</a:t>
            </a:r>
            <a:r>
              <a:rPr lang="es-MX" sz="1400"/>
              <a:t>, es difícil encontrar información completa sobre este lenguaje de programación cuando solo confía </a:t>
            </a:r>
            <a:r>
              <a:rPr lang="es-MX" sz="1400" i="1"/>
              <a:t>motor de búsqueda</a:t>
            </a:r>
            <a:r>
              <a:rPr lang="es-MX" sz="1400"/>
              <a:t> en internet</a:t>
            </a:r>
            <a:endParaRPr/>
          </a:p>
          <a:p>
            <a:pPr marL="342900" lvl="0" indent="-342900" algn="l" rtl="0">
              <a:spcBef>
                <a:spcPts val="1000"/>
              </a:spcBef>
              <a:spcAft>
                <a:spcPts val="0"/>
              </a:spcAft>
              <a:buSzPts val="1400"/>
              <a:buFont typeface="Courier New"/>
              <a:buChar char="o"/>
            </a:pPr>
            <a:r>
              <a:rPr lang="es-MX" sz="1400"/>
              <a:t>La estructura de la escritura del programa es rígida y prolija, sin enfatizar el lado matemático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a:spLocks noGrp="1"/>
          </p:cNvSpPr>
          <p:nvPr>
            <p:ph type="title"/>
          </p:nvPr>
        </p:nvSpPr>
        <p:spPr>
          <a:xfrm>
            <a:off x="1706806" y="435574"/>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¿Cómo Salir?</a:t>
            </a:r>
            <a:endParaRPr/>
          </a:p>
        </p:txBody>
      </p:sp>
      <p:sp>
        <p:nvSpPr>
          <p:cNvPr id="431" name="Google Shape;431;p30"/>
          <p:cNvSpPr txBox="1">
            <a:spLocks noGrp="1"/>
          </p:cNvSpPr>
          <p:nvPr>
            <p:ph type="body" idx="1"/>
          </p:nvPr>
        </p:nvSpPr>
        <p:spPr>
          <a:xfrm>
            <a:off x="1706806" y="1229498"/>
            <a:ext cx="8915400" cy="79765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es-MX"/>
              <a:t>Al dar enter, nos aparece la palabra READY, y debajo el cursor listo para ingresar un comando, escribimos LOGOFF y damos enter.</a:t>
            </a:r>
            <a:endParaRPr/>
          </a:p>
        </p:txBody>
      </p:sp>
      <p:pic>
        <p:nvPicPr>
          <p:cNvPr id="432" name="Google Shape;432;p30"/>
          <p:cNvPicPr preferRelativeResize="0"/>
          <p:nvPr/>
        </p:nvPicPr>
        <p:blipFill rotWithShape="1">
          <a:blip r:embed="rId3">
            <a:alphaModFix/>
          </a:blip>
          <a:srcRect/>
          <a:stretch/>
        </p:blipFill>
        <p:spPr>
          <a:xfrm>
            <a:off x="2099035" y="2137056"/>
            <a:ext cx="7993930" cy="746663"/>
          </a:xfrm>
          <a:prstGeom prst="rect">
            <a:avLst/>
          </a:prstGeom>
          <a:noFill/>
          <a:ln>
            <a:noFill/>
          </a:ln>
        </p:spPr>
      </p:pic>
      <p:sp>
        <p:nvSpPr>
          <p:cNvPr id="433" name="Google Shape;433;p30"/>
          <p:cNvSpPr txBox="1"/>
          <p:nvPr/>
        </p:nvSpPr>
        <p:spPr>
          <a:xfrm>
            <a:off x="1638300" y="3454924"/>
            <a:ext cx="8915400" cy="589175"/>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es-MX" sz="1800">
                <a:solidFill>
                  <a:srgbClr val="3F3F3F"/>
                </a:solidFill>
                <a:latin typeface="Century Gothic"/>
                <a:ea typeface="Century Gothic"/>
                <a:cs typeface="Century Gothic"/>
                <a:sym typeface="Century Gothic"/>
              </a:rPr>
              <a:t>Nos indica la fecha de desconexión.</a:t>
            </a:r>
            <a:endParaRPr/>
          </a:p>
        </p:txBody>
      </p:sp>
      <p:pic>
        <p:nvPicPr>
          <p:cNvPr id="434" name="Google Shape;434;p30"/>
          <p:cNvPicPr preferRelativeResize="0"/>
          <p:nvPr/>
        </p:nvPicPr>
        <p:blipFill rotWithShape="1">
          <a:blip r:embed="rId4">
            <a:alphaModFix/>
          </a:blip>
          <a:srcRect/>
          <a:stretch/>
        </p:blipFill>
        <p:spPr>
          <a:xfrm>
            <a:off x="2099036" y="4311487"/>
            <a:ext cx="8006614" cy="13170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txBox="1">
            <a:spLocks noGrp="1"/>
          </p:cNvSpPr>
          <p:nvPr>
            <p:ph type="title"/>
          </p:nvPr>
        </p:nvSpPr>
        <p:spPr>
          <a:xfrm>
            <a:off x="3890111" y="271087"/>
            <a:ext cx="3505199" cy="97631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168DBA"/>
              </a:buClr>
              <a:buSzPts val="5400"/>
              <a:buFont typeface="Century Gothic"/>
              <a:buNone/>
            </a:pPr>
            <a:r>
              <a:rPr lang="es-MX" sz="5400" b="1"/>
              <a:t>MVS</a:t>
            </a:r>
            <a:endParaRPr/>
          </a:p>
        </p:txBody>
      </p:sp>
      <p:pic>
        <p:nvPicPr>
          <p:cNvPr id="197" name="Google Shape;197;p4"/>
          <p:cNvPicPr preferRelativeResize="0">
            <a:picLocks noGrp="1"/>
          </p:cNvPicPr>
          <p:nvPr>
            <p:ph type="body" idx="1"/>
          </p:nvPr>
        </p:nvPicPr>
        <p:blipFill rotWithShape="1">
          <a:blip r:embed="rId3">
            <a:alphaModFix/>
          </a:blip>
          <a:srcRect/>
          <a:stretch/>
        </p:blipFill>
        <p:spPr>
          <a:xfrm>
            <a:off x="5978937" y="2055044"/>
            <a:ext cx="5638388" cy="3461838"/>
          </a:xfrm>
          <a:prstGeom prst="rect">
            <a:avLst/>
          </a:prstGeom>
          <a:noFill/>
          <a:ln>
            <a:noFill/>
          </a:ln>
        </p:spPr>
      </p:pic>
      <p:sp>
        <p:nvSpPr>
          <p:cNvPr id="198" name="Google Shape;198;p4"/>
          <p:cNvSpPr txBox="1">
            <a:spLocks noGrp="1"/>
          </p:cNvSpPr>
          <p:nvPr>
            <p:ph type="body" idx="2"/>
          </p:nvPr>
        </p:nvSpPr>
        <p:spPr>
          <a:xfrm>
            <a:off x="820132" y="1668544"/>
            <a:ext cx="4595549" cy="4918369"/>
          </a:xfrm>
          <a:prstGeom prst="rect">
            <a:avLst/>
          </a:prstGeom>
          <a:noFill/>
          <a:ln>
            <a:noFill/>
          </a:ln>
        </p:spPr>
        <p:txBody>
          <a:bodyPr spcFirstLastPara="1" wrap="square" lIns="91425" tIns="45700" rIns="91425" bIns="45700" anchor="t" anchorCtr="0">
            <a:normAutofit fontScale="77500" lnSpcReduction="20000"/>
          </a:bodyPr>
          <a:lstStyle/>
          <a:p>
            <a:pPr marL="285750" lvl="0" indent="-285781" algn="just" rtl="0">
              <a:spcBef>
                <a:spcPts val="0"/>
              </a:spcBef>
              <a:spcAft>
                <a:spcPts val="0"/>
              </a:spcAft>
              <a:buSzPct val="100000"/>
              <a:buFont typeface="Arial"/>
              <a:buChar char="•"/>
            </a:pPr>
            <a:r>
              <a:rPr lang="es-MX" sz="1900" b="1">
                <a:solidFill>
                  <a:schemeClr val="dk1"/>
                </a:solidFill>
              </a:rPr>
              <a:t>MVS (Multiple Virtual Storage, Múltiple Almacén Virtual en inglés) </a:t>
            </a:r>
            <a:r>
              <a:rPr lang="es-MX" sz="1900">
                <a:solidFill>
                  <a:schemeClr val="dk1"/>
                </a:solidFill>
              </a:rPr>
              <a:t>fue el sistema operativo más usado en los modelos de mainframes System/370 y System/390 de IBM</a:t>
            </a:r>
            <a:endParaRPr/>
          </a:p>
          <a:p>
            <a:pPr marL="285750" lvl="0" indent="-192278" algn="just" rtl="0">
              <a:spcBef>
                <a:spcPts val="1000"/>
              </a:spcBef>
              <a:spcAft>
                <a:spcPts val="0"/>
              </a:spcAft>
              <a:buSzPct val="100000"/>
              <a:buFont typeface="Arial"/>
              <a:buNone/>
            </a:pPr>
            <a:endParaRPr sz="1900">
              <a:solidFill>
                <a:schemeClr val="dk1"/>
              </a:solidFill>
            </a:endParaRPr>
          </a:p>
          <a:p>
            <a:pPr marL="285750" lvl="0" indent="-285781" algn="just" rtl="0">
              <a:spcBef>
                <a:spcPts val="1000"/>
              </a:spcBef>
              <a:spcAft>
                <a:spcPts val="0"/>
              </a:spcAft>
              <a:buSzPct val="100000"/>
              <a:buFont typeface="Arial"/>
              <a:buChar char="•"/>
            </a:pPr>
            <a:r>
              <a:rPr lang="es-MX" sz="1900">
                <a:solidFill>
                  <a:schemeClr val="dk1"/>
                </a:solidFill>
              </a:rPr>
              <a:t> El MVS fue lanzado al mercado por primera vez en 1974, y luego fue renombrado a MVS/XA (por arquitectura extendida en inglés), más tarde a MVS/ESA (por arquitectura de sistemas empresariales), luego se renombro como OS/390 cuando se le añadió al sistema operativo los servicios de UNIX, y finalmente a </a:t>
            </a:r>
            <a:r>
              <a:rPr lang="es-MX" sz="1900" b="1">
                <a:solidFill>
                  <a:schemeClr val="dk1"/>
                </a:solidFill>
              </a:rPr>
              <a:t>z/OS </a:t>
            </a:r>
            <a:r>
              <a:rPr lang="es-MX" sz="1900">
                <a:solidFill>
                  <a:schemeClr val="dk1"/>
                </a:solidFill>
              </a:rPr>
              <a:t>cuando los modelos zSeries fueron introducidos al mercado.</a:t>
            </a:r>
            <a:endParaRPr/>
          </a:p>
          <a:p>
            <a:pPr marL="285750" lvl="0" indent="-192278" algn="just" rtl="0">
              <a:spcBef>
                <a:spcPts val="1000"/>
              </a:spcBef>
              <a:spcAft>
                <a:spcPts val="0"/>
              </a:spcAft>
              <a:buSzPct val="100000"/>
              <a:buFont typeface="Arial"/>
              <a:buNone/>
            </a:pPr>
            <a:endParaRPr sz="1900">
              <a:solidFill>
                <a:schemeClr val="dk1"/>
              </a:solidFill>
            </a:endParaRPr>
          </a:p>
          <a:p>
            <a:pPr marL="285750" lvl="0" indent="-285781" algn="just" rtl="0">
              <a:spcBef>
                <a:spcPts val="1000"/>
              </a:spcBef>
              <a:spcAft>
                <a:spcPts val="0"/>
              </a:spcAft>
              <a:buSzPct val="100000"/>
              <a:buFont typeface="Arial"/>
              <a:buChar char="•"/>
            </a:pPr>
            <a:r>
              <a:rPr lang="es-MX" sz="1900">
                <a:solidFill>
                  <a:schemeClr val="dk1"/>
                </a:solidFill>
              </a:rPr>
              <a:t> Todos ellos, sin embargo, son fundamentalmente el mismo sistema operativo. De hecho, los programas que hayan sido diseñados para el sistema MVS pueden correr en z/OS sin modificación alguna.</a:t>
            </a:r>
            <a:endParaRPr/>
          </a:p>
          <a:p>
            <a:pPr marL="0" lvl="0" indent="0" algn="l" rtl="0">
              <a:spcBef>
                <a:spcPts val="1000"/>
              </a:spcBef>
              <a:spcAft>
                <a:spcPts val="0"/>
              </a:spcAft>
              <a:buSzPct val="100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
          <p:cNvSpPr txBox="1">
            <a:spLocks noGrp="1"/>
          </p:cNvSpPr>
          <p:nvPr>
            <p:ph type="title"/>
          </p:nvPr>
        </p:nvSpPr>
        <p:spPr>
          <a:xfrm>
            <a:off x="4343400" y="209535"/>
            <a:ext cx="3505199" cy="97631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168DBA"/>
              </a:buClr>
              <a:buSzPts val="5400"/>
              <a:buFont typeface="Century Gothic"/>
              <a:buNone/>
            </a:pPr>
            <a:r>
              <a:rPr lang="es-MX" sz="5400" b="1"/>
              <a:t>z/OS</a:t>
            </a:r>
            <a:endParaRPr/>
          </a:p>
        </p:txBody>
      </p:sp>
      <p:sp>
        <p:nvSpPr>
          <p:cNvPr id="204" name="Google Shape;204;p5"/>
          <p:cNvSpPr txBox="1"/>
          <p:nvPr/>
        </p:nvSpPr>
        <p:spPr>
          <a:xfrm>
            <a:off x="965842" y="1339121"/>
            <a:ext cx="10554094" cy="3168871"/>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chemeClr val="accent1"/>
              </a:buClr>
              <a:buSzPts val="1600"/>
              <a:buFont typeface="Noto Sans Symbols"/>
              <a:buChar char="❑"/>
            </a:pPr>
            <a:r>
              <a:rPr lang="es-MX" sz="1600" b="0" i="0" u="none" strike="noStrike" cap="none">
                <a:solidFill>
                  <a:schemeClr val="dk1"/>
                </a:solidFill>
                <a:latin typeface="Century Gothic"/>
                <a:ea typeface="Century Gothic"/>
                <a:cs typeface="Century Gothic"/>
                <a:sym typeface="Century Gothic"/>
              </a:rPr>
              <a:t>Sistema operativo mainframe de 64 bit, utilizado para procesar grandes cantidades de trabajo para varios usuarios concurrentes.</a:t>
            </a:r>
            <a:endParaRPr/>
          </a:p>
          <a:p>
            <a:pPr marL="285750" marR="0" lvl="0" indent="-285750" algn="just" rtl="0">
              <a:spcBef>
                <a:spcPts val="1000"/>
              </a:spcBef>
              <a:spcAft>
                <a:spcPts val="0"/>
              </a:spcAft>
              <a:buClr>
                <a:schemeClr val="accent1"/>
              </a:buClr>
              <a:buSzPts val="1600"/>
              <a:buFont typeface="Noto Sans Symbols"/>
              <a:buChar char="❑"/>
            </a:pPr>
            <a:r>
              <a:rPr lang="es-MX" sz="1600" b="0" i="0" u="none" strike="noStrike" cap="none">
                <a:solidFill>
                  <a:schemeClr val="dk1"/>
                </a:solidFill>
                <a:latin typeface="Century Gothic"/>
                <a:ea typeface="Century Gothic"/>
                <a:cs typeface="Century Gothic"/>
                <a:sym typeface="Century Gothic"/>
              </a:rPr>
              <a:t>Diseñado para servir 1000s de usuarios concurrentemente, computo I/O intensivo, procesamiento de grandes cantidades de carga de trabajo y ejecución segura de aplicaciones críticas.</a:t>
            </a:r>
            <a:endParaRPr/>
          </a:p>
          <a:p>
            <a:pPr marL="285750" marR="0" lvl="0" indent="-285750" algn="just" rtl="0">
              <a:spcBef>
                <a:spcPts val="1000"/>
              </a:spcBef>
              <a:spcAft>
                <a:spcPts val="0"/>
              </a:spcAft>
              <a:buClr>
                <a:schemeClr val="accent1"/>
              </a:buClr>
              <a:buSzPts val="1600"/>
              <a:buFont typeface="Noto Sans Symbols"/>
              <a:buChar char="❑"/>
            </a:pPr>
            <a:r>
              <a:rPr lang="es-MX" sz="1600" b="0" i="0" u="none" strike="noStrike" cap="none">
                <a:solidFill>
                  <a:schemeClr val="dk1"/>
                </a:solidFill>
                <a:latin typeface="Century Gothic"/>
                <a:ea typeface="Century Gothic"/>
                <a:cs typeface="Century Gothic"/>
                <a:sym typeface="Century Gothic"/>
              </a:rPr>
              <a:t>IBM Developer for z/OS consta de un componente de sistema principal y un componente de cliente de estación de trabajo.</a:t>
            </a:r>
            <a:endParaRPr/>
          </a:p>
          <a:p>
            <a:pPr marL="285750" marR="0" lvl="0" indent="-285750" algn="just" rtl="0">
              <a:spcBef>
                <a:spcPts val="1000"/>
              </a:spcBef>
              <a:spcAft>
                <a:spcPts val="0"/>
              </a:spcAft>
              <a:buClr>
                <a:schemeClr val="accent1"/>
              </a:buClr>
              <a:buSzPts val="1600"/>
              <a:buFont typeface="Noto Sans Symbols"/>
              <a:buChar char="❑"/>
            </a:pPr>
            <a:r>
              <a:rPr lang="es-MX" sz="1600" b="0" i="0" u="none" strike="noStrike" cap="none">
                <a:solidFill>
                  <a:schemeClr val="dk1"/>
                </a:solidFill>
                <a:latin typeface="Century Gothic"/>
                <a:ea typeface="Century Gothic"/>
                <a:cs typeface="Century Gothic"/>
                <a:sym typeface="Century Gothic"/>
              </a:rPr>
              <a:t>En zOS, la información se guarda en datasets, también llamados librerías. Esta información puede ser: configuración del sistema, JCLs, programas, paneles, etc. Como hay distintos tipos de información, también tendremos distintos tipos de datasets.</a:t>
            </a:r>
            <a:endParaRPr/>
          </a:p>
          <a:p>
            <a:pPr marL="0" marR="0" lvl="0" indent="0" algn="just" rtl="0">
              <a:spcBef>
                <a:spcPts val="1000"/>
              </a:spcBef>
              <a:spcAft>
                <a:spcPts val="0"/>
              </a:spcAft>
              <a:buClr>
                <a:schemeClr val="accent1"/>
              </a:buClr>
              <a:buSzPts val="1600"/>
              <a:buFont typeface="Noto Sans Symbols"/>
              <a:buNone/>
            </a:pPr>
            <a:endParaRPr sz="1600" b="0" i="0" u="none" strike="noStrike" cap="none">
              <a:solidFill>
                <a:schemeClr val="accent3"/>
              </a:solidFill>
              <a:latin typeface="Century Gothic"/>
              <a:ea typeface="Century Gothic"/>
              <a:cs typeface="Century Gothic"/>
              <a:sym typeface="Century Gothic"/>
            </a:endParaRPr>
          </a:p>
          <a:p>
            <a:pPr marL="0" marR="0" lvl="0" indent="0" algn="just" rtl="0">
              <a:spcBef>
                <a:spcPts val="1000"/>
              </a:spcBef>
              <a:spcAft>
                <a:spcPts val="0"/>
              </a:spcAft>
              <a:buClr>
                <a:schemeClr val="accent1"/>
              </a:buClr>
              <a:buSzPts val="1600"/>
              <a:buFont typeface="Noto Sans Symbols"/>
              <a:buNone/>
            </a:pPr>
            <a:endParaRPr sz="1600" b="0" i="0" u="none" strike="noStrike" cap="none">
              <a:solidFill>
                <a:schemeClr val="accent3"/>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a:spLocks noGrp="1"/>
          </p:cNvSpPr>
          <p:nvPr>
            <p:ph type="title"/>
          </p:nvPr>
        </p:nvSpPr>
        <p:spPr>
          <a:xfrm>
            <a:off x="2262987" y="331879"/>
            <a:ext cx="8911687" cy="66736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Características de z/OS</a:t>
            </a:r>
            <a:endParaRPr/>
          </a:p>
        </p:txBody>
      </p:sp>
      <p:sp>
        <p:nvSpPr>
          <p:cNvPr id="210" name="Google Shape;210;p6"/>
          <p:cNvSpPr txBox="1">
            <a:spLocks noGrp="1"/>
          </p:cNvSpPr>
          <p:nvPr>
            <p:ph type="body" idx="1"/>
          </p:nvPr>
        </p:nvSpPr>
        <p:spPr>
          <a:xfrm>
            <a:off x="1121790" y="1225485"/>
            <a:ext cx="10382822" cy="550054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800"/>
              <a:buChar char="🠶"/>
            </a:pPr>
            <a:r>
              <a:rPr lang="es-MX"/>
              <a:t> Uso espacio direcciones para asegurar aislamiento de áreas privadas.</a:t>
            </a:r>
            <a:endParaRPr/>
          </a:p>
          <a:p>
            <a:pPr marL="342900" lvl="0" indent="-342900" algn="l" rtl="0">
              <a:spcBef>
                <a:spcPts val="1000"/>
              </a:spcBef>
              <a:spcAft>
                <a:spcPts val="0"/>
              </a:spcAft>
              <a:buSzPts val="1800"/>
              <a:buChar char="🠶"/>
            </a:pPr>
            <a:r>
              <a:rPr lang="es-MX"/>
              <a:t> Diseñado para asegurar integridad de datos, a pesar de que tan grande sea la población de usuarios.</a:t>
            </a:r>
            <a:endParaRPr/>
          </a:p>
          <a:p>
            <a:pPr marL="342900" lvl="0" indent="-342900" algn="l" rtl="0">
              <a:spcBef>
                <a:spcPts val="1000"/>
              </a:spcBef>
              <a:spcAft>
                <a:spcPts val="0"/>
              </a:spcAft>
              <a:buSzPts val="1800"/>
              <a:buChar char="🠶"/>
            </a:pPr>
            <a:r>
              <a:rPr lang="es-MX"/>
              <a:t> Puede procesar un gran número de trabajos en lote concurrentes, con balanceo de carga automático.</a:t>
            </a:r>
            <a:endParaRPr/>
          </a:p>
          <a:p>
            <a:pPr marL="342900" lvl="0" indent="-342900" algn="l" rtl="0">
              <a:spcBef>
                <a:spcPts val="1000"/>
              </a:spcBef>
              <a:spcAft>
                <a:spcPts val="0"/>
              </a:spcAft>
              <a:buSzPts val="1800"/>
              <a:buChar char="🠶"/>
            </a:pPr>
            <a:r>
              <a:rPr lang="es-MX"/>
              <a:t>Permite incorporar seguridad en aplicaciones, recursos y perfiles de usuarios.</a:t>
            </a:r>
            <a:endParaRPr/>
          </a:p>
          <a:p>
            <a:pPr marL="342900" lvl="0" indent="-342900" algn="l" rtl="0">
              <a:spcBef>
                <a:spcPts val="1000"/>
              </a:spcBef>
              <a:spcAft>
                <a:spcPts val="0"/>
              </a:spcAft>
              <a:buSzPts val="1800"/>
              <a:buChar char="🠶"/>
            </a:pPr>
            <a:r>
              <a:rPr lang="es-MX"/>
              <a:t> Proporciona facilidades de recuperación extensivas, haciendo que el sistema sea re-inicializado muy pocas veces.</a:t>
            </a:r>
            <a:endParaRPr/>
          </a:p>
          <a:p>
            <a:pPr marL="342900" lvl="0" indent="-342900" algn="l" rtl="0">
              <a:spcBef>
                <a:spcPts val="1000"/>
              </a:spcBef>
              <a:spcAft>
                <a:spcPts val="0"/>
              </a:spcAft>
              <a:buSzPts val="1800"/>
              <a:buChar char="🠶"/>
            </a:pPr>
            <a:r>
              <a:rPr lang="es-MX"/>
              <a:t>Puede manejar cargas de trabajo mixtas.</a:t>
            </a:r>
            <a:endParaRPr sz="1400"/>
          </a:p>
          <a:p>
            <a:pPr marL="342900" lvl="0" indent="-342900" algn="l" rtl="0">
              <a:spcBef>
                <a:spcPts val="1000"/>
              </a:spcBef>
              <a:spcAft>
                <a:spcPts val="0"/>
              </a:spcAft>
              <a:buSzPts val="1800"/>
              <a:buChar char="🠶"/>
            </a:pPr>
            <a:r>
              <a:rPr lang="es-MX"/>
              <a:t>Puede manejar configuraciones grandes de E/S que incluyen 1000s de drivers de disco, librerías de cinta, impresoras, redes de terminales etc.</a:t>
            </a:r>
            <a:endParaRPr sz="1400"/>
          </a:p>
          <a:p>
            <a:pPr marL="342900" lvl="0" indent="-342900" algn="l" rtl="0">
              <a:spcBef>
                <a:spcPts val="1000"/>
              </a:spcBef>
              <a:spcAft>
                <a:spcPts val="0"/>
              </a:spcAft>
              <a:buSzPts val="1800"/>
              <a:buChar char="🠶"/>
            </a:pPr>
            <a:r>
              <a:rPr lang="es-MX"/>
              <a:t>Puede ser controlado desde una o mas terminales de operadores, o desde APIS que permiten la automatización de funciones rutinarias de operación.</a:t>
            </a:r>
            <a:endParaRPr sz="1400"/>
          </a:p>
          <a:p>
            <a:pPr marL="342900" lvl="0" indent="-342900" algn="l" rtl="0">
              <a:spcBef>
                <a:spcPts val="1000"/>
              </a:spcBef>
              <a:spcAft>
                <a:spcPts val="0"/>
              </a:spcAft>
              <a:buSzPts val="1800"/>
              <a:buChar char="🠶"/>
            </a:pPr>
            <a:r>
              <a:rPr lang="es-MX"/>
              <a:t>Interfaz operador es crítica para z/OS</a:t>
            </a:r>
            <a:endParaRPr sz="1400"/>
          </a:p>
          <a:p>
            <a:pPr marL="742950" lvl="1" indent="-285750" algn="l" rtl="0">
              <a:spcBef>
                <a:spcPts val="1000"/>
              </a:spcBef>
              <a:spcAft>
                <a:spcPts val="0"/>
              </a:spcAft>
              <a:buSzPts val="1600"/>
              <a:buChar char="🠶"/>
            </a:pPr>
            <a:r>
              <a:rPr lang="es-MX"/>
              <a:t>Proporciona información sobre status del sistema, mensajes para situaciones de excepcionales, control de flujo de trabajo, y permite al operador manejar situaciones de recuperación inusual.</a:t>
            </a:r>
            <a:endParaRPr sz="1400"/>
          </a:p>
          <a:p>
            <a:pPr marL="342900" lvl="0" indent="-228600" algn="l" rtl="0">
              <a:spcBef>
                <a:spcPts val="1000"/>
              </a:spcBef>
              <a:spcAft>
                <a:spcPts val="0"/>
              </a:spcAft>
              <a:buSzPts val="1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2262987" y="331879"/>
            <a:ext cx="8911687" cy="66736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Otros Programas para z/OS</a:t>
            </a:r>
            <a:endParaRPr/>
          </a:p>
        </p:txBody>
      </p:sp>
      <p:sp>
        <p:nvSpPr>
          <p:cNvPr id="216" name="Google Shape;216;p7"/>
          <p:cNvSpPr txBox="1">
            <a:spLocks noGrp="1"/>
          </p:cNvSpPr>
          <p:nvPr>
            <p:ph type="body" idx="1"/>
          </p:nvPr>
        </p:nvSpPr>
        <p:spPr>
          <a:xfrm>
            <a:off x="1121790" y="1234912"/>
            <a:ext cx="10382822" cy="550054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75000"/>
              <a:buChar char="🠶"/>
            </a:pPr>
            <a:r>
              <a:rPr lang="es-MX"/>
              <a:t>Usualmente un sistema z/OS contiene programas licenciados adicionales (software con costo) necesitado para crear un ítema de trabajo práctico</a:t>
            </a:r>
            <a:endParaRPr sz="2400"/>
          </a:p>
          <a:p>
            <a:pPr marL="0" lvl="0" indent="0" algn="l" rtl="0">
              <a:spcBef>
                <a:spcPts val="1000"/>
              </a:spcBef>
              <a:spcAft>
                <a:spcPts val="0"/>
              </a:spcAft>
              <a:buSzPct val="100000"/>
              <a:buNone/>
            </a:pPr>
            <a:endParaRPr sz="2400"/>
          </a:p>
          <a:p>
            <a:pPr marL="342900" lvl="0" indent="-342900" algn="l" rtl="0">
              <a:spcBef>
                <a:spcPts val="1000"/>
              </a:spcBef>
              <a:spcAft>
                <a:spcPts val="0"/>
              </a:spcAft>
              <a:buSzPct val="75000"/>
              <a:buChar char="🠶"/>
            </a:pPr>
            <a:r>
              <a:rPr lang="es-MX" b="1"/>
              <a:t>Manejadores de seguridad:</a:t>
            </a:r>
            <a:endParaRPr sz="2400" b="1"/>
          </a:p>
          <a:p>
            <a:pPr marL="742950" lvl="1" indent="-285750" algn="l" rtl="0">
              <a:spcBef>
                <a:spcPts val="1000"/>
              </a:spcBef>
              <a:spcAft>
                <a:spcPts val="0"/>
              </a:spcAft>
              <a:buSzPct val="80000"/>
              <a:buChar char="🠶"/>
            </a:pPr>
            <a:r>
              <a:rPr lang="es-MX"/>
              <a:t>RACF</a:t>
            </a:r>
            <a:endParaRPr sz="2000"/>
          </a:p>
          <a:p>
            <a:pPr marL="742950" lvl="1" indent="-285750" algn="l" rtl="0">
              <a:spcBef>
                <a:spcPts val="1000"/>
              </a:spcBef>
              <a:spcAft>
                <a:spcPts val="0"/>
              </a:spcAft>
              <a:buSzPct val="80000"/>
              <a:buChar char="🠶"/>
            </a:pPr>
            <a:r>
              <a:rPr lang="es-MX"/>
              <a:t>Algunos productos no IBM.</a:t>
            </a:r>
            <a:endParaRPr sz="2000"/>
          </a:p>
          <a:p>
            <a:pPr marL="342900" lvl="0" indent="-342900" algn="l" rtl="0">
              <a:spcBef>
                <a:spcPts val="1000"/>
              </a:spcBef>
              <a:spcAft>
                <a:spcPts val="0"/>
              </a:spcAft>
              <a:buSzPct val="75000"/>
              <a:buChar char="🠶"/>
            </a:pPr>
            <a:r>
              <a:rPr lang="es-MX" b="1"/>
              <a:t>Manejadores de base de datos:</a:t>
            </a:r>
            <a:endParaRPr sz="2400" b="1"/>
          </a:p>
          <a:p>
            <a:pPr marL="742950" lvl="1" indent="-285750" algn="l" rtl="0">
              <a:spcBef>
                <a:spcPts val="1000"/>
              </a:spcBef>
              <a:spcAft>
                <a:spcPts val="0"/>
              </a:spcAft>
              <a:buSzPct val="80000"/>
              <a:buChar char="🠶"/>
            </a:pPr>
            <a:r>
              <a:rPr lang="es-MX"/>
              <a:t>DB2 (relacional)</a:t>
            </a:r>
            <a:endParaRPr sz="2000"/>
          </a:p>
          <a:p>
            <a:pPr marL="742950" lvl="1" indent="-285750" algn="l" rtl="0">
              <a:spcBef>
                <a:spcPts val="1000"/>
              </a:spcBef>
              <a:spcAft>
                <a:spcPts val="0"/>
              </a:spcAft>
              <a:buSzPct val="80000"/>
              <a:buChar char="🠶"/>
            </a:pPr>
            <a:r>
              <a:rPr lang="es-MX"/>
              <a:t>Otros productos de BD (jerárquicas) se encuentran disponible.</a:t>
            </a:r>
            <a:endParaRPr sz="2000"/>
          </a:p>
          <a:p>
            <a:pPr marL="342900" lvl="0" indent="-342900" algn="l" rtl="0">
              <a:spcBef>
                <a:spcPts val="1000"/>
              </a:spcBef>
              <a:spcAft>
                <a:spcPts val="0"/>
              </a:spcAft>
              <a:buSzPct val="75000"/>
              <a:buChar char="🠶"/>
            </a:pPr>
            <a:r>
              <a:rPr lang="es-MX" b="1"/>
              <a:t>Compiladores:</a:t>
            </a:r>
            <a:endParaRPr sz="2400" b="1"/>
          </a:p>
          <a:p>
            <a:pPr marL="742950" lvl="1" indent="-285750" algn="l" rtl="0">
              <a:spcBef>
                <a:spcPts val="1000"/>
              </a:spcBef>
              <a:spcAft>
                <a:spcPts val="0"/>
              </a:spcAft>
              <a:buSzPct val="80000"/>
              <a:buChar char="🠶"/>
            </a:pPr>
            <a:r>
              <a:rPr lang="es-MX"/>
              <a:t>C, COBOL, PL/1</a:t>
            </a:r>
            <a:endParaRPr sz="2000"/>
          </a:p>
          <a:p>
            <a:pPr marL="342900" lvl="0" indent="-342900" algn="l" rtl="0">
              <a:spcBef>
                <a:spcPts val="1000"/>
              </a:spcBef>
              <a:spcAft>
                <a:spcPts val="0"/>
              </a:spcAft>
              <a:buSzPct val="75000"/>
              <a:buChar char="🠶"/>
            </a:pPr>
            <a:r>
              <a:rPr lang="es-MX" b="1"/>
              <a:t>Utilerías para manejo de transacciones:</a:t>
            </a:r>
            <a:endParaRPr sz="2400" b="1"/>
          </a:p>
          <a:p>
            <a:pPr marL="742950" lvl="1" indent="-285750" algn="l" rtl="0">
              <a:spcBef>
                <a:spcPts val="1000"/>
              </a:spcBef>
              <a:spcAft>
                <a:spcPts val="0"/>
              </a:spcAft>
              <a:buSzPct val="80000"/>
              <a:buChar char="🠶"/>
            </a:pPr>
            <a:r>
              <a:rPr lang="es-MX"/>
              <a:t>Customer Information Control System (CICS)</a:t>
            </a:r>
            <a:endParaRPr sz="2000"/>
          </a:p>
          <a:p>
            <a:pPr marL="742950" lvl="1" indent="-285750" algn="l" rtl="0">
              <a:spcBef>
                <a:spcPts val="1000"/>
              </a:spcBef>
              <a:spcAft>
                <a:spcPts val="0"/>
              </a:spcAft>
              <a:buSzPct val="80000"/>
              <a:buChar char="🠶"/>
            </a:pPr>
            <a:r>
              <a:rPr lang="es-MX"/>
              <a:t>Information Management System (IMS)</a:t>
            </a:r>
            <a:endParaRPr sz="2000"/>
          </a:p>
          <a:p>
            <a:pPr marL="742950" lvl="1" indent="-285750" algn="l" rtl="0">
              <a:spcBef>
                <a:spcPts val="1000"/>
              </a:spcBef>
              <a:spcAft>
                <a:spcPts val="0"/>
              </a:spcAft>
              <a:buSzPct val="80000"/>
              <a:buChar char="🠶"/>
            </a:pPr>
            <a:r>
              <a:rPr lang="es-MX"/>
              <a:t>WebSphere Application Server para z/OS</a:t>
            </a:r>
            <a:endParaRPr sz="2000"/>
          </a:p>
          <a:p>
            <a:pPr marL="342900" lvl="0" indent="-342900" algn="l" rtl="0">
              <a:spcBef>
                <a:spcPts val="1000"/>
              </a:spcBef>
              <a:spcAft>
                <a:spcPts val="0"/>
              </a:spcAft>
              <a:buSzPct val="75000"/>
              <a:buChar char="🠶"/>
            </a:pPr>
            <a:r>
              <a:rPr lang="es-MX" b="1"/>
              <a:t>Programas para llevar a cabo ordenamientos de información (sort)</a:t>
            </a:r>
            <a:endParaRPr sz="2400" b="1"/>
          </a:p>
          <a:p>
            <a:pPr marL="342900" lvl="0" indent="-342900" algn="l" rtl="0">
              <a:spcBef>
                <a:spcPts val="1000"/>
              </a:spcBef>
              <a:spcAft>
                <a:spcPts val="0"/>
              </a:spcAft>
              <a:buSzPct val="75000"/>
              <a:buChar char="🠶"/>
            </a:pPr>
            <a:r>
              <a:rPr lang="es-MX" b="1"/>
              <a:t>Otros programas</a:t>
            </a:r>
            <a:endParaRPr sz="2400" b="1"/>
          </a:p>
          <a:p>
            <a:pPr marL="742950" lvl="1" indent="-285750" algn="l" rtl="0">
              <a:spcBef>
                <a:spcPts val="1000"/>
              </a:spcBef>
              <a:spcAft>
                <a:spcPts val="0"/>
              </a:spcAft>
              <a:buSzPct val="80000"/>
              <a:buChar char="🠶"/>
            </a:pPr>
            <a:r>
              <a:rPr lang="es-MX"/>
              <a:t>SDSF: System Display and Search Facility</a:t>
            </a:r>
            <a:endParaRPr sz="2000"/>
          </a:p>
          <a:p>
            <a:pPr marL="342900" lvl="0" indent="-245745" algn="l" rtl="0">
              <a:spcBef>
                <a:spcPts val="1000"/>
              </a:spcBef>
              <a:spcAft>
                <a:spcPts val="0"/>
              </a:spcAft>
              <a:buSzPct val="100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8"/>
          <p:cNvSpPr txBox="1">
            <a:spLocks noGrp="1"/>
          </p:cNvSpPr>
          <p:nvPr>
            <p:ph type="title"/>
          </p:nvPr>
        </p:nvSpPr>
        <p:spPr>
          <a:xfrm>
            <a:off x="2592925" y="624110"/>
            <a:ext cx="8911687" cy="86532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¿Cómo se interactúa con z/OS?</a:t>
            </a:r>
            <a:endParaRPr/>
          </a:p>
        </p:txBody>
      </p:sp>
      <p:sp>
        <p:nvSpPr>
          <p:cNvPr id="222" name="Google Shape;222;p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es-MX"/>
              <a:t>TSO/E: Permite usuarios logon a z/OS y usar un conjunto básico de comandos, conocido como TSO en su modo nativo.</a:t>
            </a:r>
            <a:endParaRPr/>
          </a:p>
          <a:p>
            <a:pPr marL="342900" lvl="0" indent="-342900" algn="l" rtl="0">
              <a:spcBef>
                <a:spcPts val="1000"/>
              </a:spcBef>
              <a:spcAft>
                <a:spcPts val="0"/>
              </a:spcAft>
              <a:buSzPts val="1800"/>
              <a:buChar char="🠶"/>
            </a:pPr>
            <a:r>
              <a:rPr lang="es-MX"/>
              <a:t>ISPF: Proporciona un sistema de menús para acceder la mayor parte de las funciones más usadas de z/OS</a:t>
            </a:r>
            <a:endParaRPr/>
          </a:p>
          <a:p>
            <a:pPr marL="342900" lvl="0" indent="-342900" algn="l" rtl="0">
              <a:spcBef>
                <a:spcPts val="1000"/>
              </a:spcBef>
              <a:spcAft>
                <a:spcPts val="0"/>
              </a:spcAft>
              <a:buSzPts val="1800"/>
              <a:buChar char="🠶"/>
            </a:pPr>
            <a:r>
              <a:rPr lang="es-MX"/>
              <a:t>z/OS UNIX shell y utilerias:  Permite usuarios escribir e invocar shell scripts y utilerias, y usa el shell programming language.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9"/>
          <p:cNvSpPr txBox="1">
            <a:spLocks noGrp="1"/>
          </p:cNvSpPr>
          <p:nvPr>
            <p:ph type="title"/>
          </p:nvPr>
        </p:nvSpPr>
        <p:spPr>
          <a:xfrm>
            <a:off x="2055597" y="49213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s-MX" b="1"/>
              <a:t>¿Cómo se interactúa con z/OS?</a:t>
            </a:r>
            <a:endParaRPr/>
          </a:p>
        </p:txBody>
      </p:sp>
      <p:grpSp>
        <p:nvGrpSpPr>
          <p:cNvPr id="228" name="Google Shape;228;p9"/>
          <p:cNvGrpSpPr/>
          <p:nvPr/>
        </p:nvGrpSpPr>
        <p:grpSpPr>
          <a:xfrm>
            <a:off x="400086" y="1417326"/>
            <a:ext cx="11391825" cy="4974502"/>
            <a:chOff x="3833" y="0"/>
            <a:chExt cx="11391825" cy="4974502"/>
          </a:xfrm>
        </p:grpSpPr>
        <p:sp>
          <p:nvSpPr>
            <p:cNvPr id="229" name="Google Shape;229;p9"/>
            <p:cNvSpPr/>
            <p:nvPr/>
          </p:nvSpPr>
          <p:spPr>
            <a:xfrm>
              <a:off x="3833" y="0"/>
              <a:ext cx="881947" cy="881947"/>
            </a:xfrm>
            <a:prstGeom prst="ellipse">
              <a:avLst/>
            </a:prstGeom>
            <a:solidFill>
              <a:srgbClr val="CAD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92028" y="88194"/>
              <a:ext cx="705558" cy="705558"/>
            </a:xfrm>
            <a:prstGeom prst="chord">
              <a:avLst>
                <a:gd name="adj1" fmla="val 1168272"/>
                <a:gd name="adj2" fmla="val 9631728"/>
              </a:avLst>
            </a:prstGeom>
            <a:solidFill>
              <a:srgbClr val="235991"/>
            </a:solidFill>
            <a:ln w="15875" cap="rnd" cmpd="sng">
              <a:solidFill>
                <a:srgbClr val="235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059867" y="930865"/>
              <a:ext cx="2609095" cy="404363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txBox="1"/>
            <p:nvPr/>
          </p:nvSpPr>
          <p:spPr>
            <a:xfrm>
              <a:off x="1059867" y="930865"/>
              <a:ext cx="2609095" cy="4043637"/>
            </a:xfrm>
            <a:prstGeom prst="rect">
              <a:avLst/>
            </a:prstGeom>
            <a:noFill/>
            <a:ln>
              <a:noFill/>
            </a:ln>
          </p:spPr>
          <p:txBody>
            <a:bodyPr spcFirstLastPara="1" wrap="square" lIns="35550" tIns="35550" rIns="35550" bIns="35550" anchor="t" anchorCtr="0">
              <a:noAutofit/>
            </a:bodyPr>
            <a:lstStyle/>
            <a:p>
              <a:pPr marL="0" marR="0" lvl="0" indent="0" algn="just" rtl="0">
                <a:lnSpc>
                  <a:spcPct val="90000"/>
                </a:lnSpc>
                <a:spcBef>
                  <a:spcPts val="0"/>
                </a:spcBef>
                <a:spcAft>
                  <a:spcPts val="0"/>
                </a:spcAft>
                <a:buClr>
                  <a:schemeClr val="dk1"/>
                </a:buClr>
                <a:buSzPts val="1400"/>
                <a:buFont typeface="Arial"/>
                <a:buNone/>
              </a:pPr>
              <a:r>
                <a:rPr lang="es-MX" sz="1400" b="0" i="0" u="none" strike="noStrike" cap="none">
                  <a:solidFill>
                    <a:schemeClr val="dk1"/>
                  </a:solidFill>
                  <a:latin typeface="Century Gothic"/>
                  <a:ea typeface="Century Gothic"/>
                  <a:cs typeface="Century Gothic"/>
                  <a:sym typeface="Century Gothic"/>
                </a:rPr>
                <a:t>En un sistema z/OS cada usuario cuenta con user ID y un password autorizado para TSO logon</a:t>
              </a:r>
              <a:endParaRPr/>
            </a:p>
            <a:p>
              <a:pPr marL="0" marR="0" lvl="0" indent="0" algn="just" rtl="0">
                <a:lnSpc>
                  <a:spcPct val="90000"/>
                </a:lnSpc>
                <a:spcBef>
                  <a:spcPts val="490"/>
                </a:spcBef>
                <a:spcAft>
                  <a:spcPts val="0"/>
                </a:spcAft>
                <a:buClr>
                  <a:schemeClr val="dk1"/>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90000"/>
                </a:lnSpc>
                <a:spcBef>
                  <a:spcPts val="490"/>
                </a:spcBef>
                <a:spcAft>
                  <a:spcPts val="0"/>
                </a:spcAft>
                <a:buClr>
                  <a:schemeClr val="dk1"/>
                </a:buClr>
                <a:buSzPts val="1400"/>
                <a:buFont typeface="Arial"/>
                <a:buNone/>
              </a:pPr>
              <a:r>
                <a:rPr lang="es-MX" sz="1400" b="0" i="0" u="none" strike="noStrike" cap="none">
                  <a:solidFill>
                    <a:schemeClr val="dk1"/>
                  </a:solidFill>
                  <a:latin typeface="Century Gothic"/>
                  <a:ea typeface="Century Gothic"/>
                  <a:cs typeface="Century Gothic"/>
                  <a:sym typeface="Century Gothic"/>
                </a:rPr>
                <a:t>Durante el TSO logon, el sistema despliega la pantalla TSO logon en la terminal 3270 o el emulador TN3270</a:t>
              </a:r>
              <a:endParaRPr/>
            </a:p>
            <a:p>
              <a:pPr marL="0" marR="0" lvl="0" indent="0" algn="just" rtl="0">
                <a:lnSpc>
                  <a:spcPct val="90000"/>
                </a:lnSpc>
                <a:spcBef>
                  <a:spcPts val="490"/>
                </a:spcBef>
                <a:spcAft>
                  <a:spcPts val="0"/>
                </a:spcAft>
                <a:buClr>
                  <a:schemeClr val="dk1"/>
                </a:buClr>
                <a:buSzPts val="1400"/>
                <a:buFont typeface="Arial"/>
                <a:buNone/>
              </a:pPr>
              <a:endParaRPr sz="1400" b="0" i="0" u="none" strike="noStrike" cap="none">
                <a:solidFill>
                  <a:schemeClr val="dk1"/>
                </a:solidFill>
                <a:latin typeface="Century Gothic"/>
                <a:ea typeface="Century Gothic"/>
                <a:cs typeface="Century Gothic"/>
                <a:sym typeface="Century Gothic"/>
              </a:endParaRPr>
            </a:p>
            <a:p>
              <a:pPr marL="0" marR="0" lvl="0" indent="0" algn="just" rtl="0">
                <a:lnSpc>
                  <a:spcPct val="90000"/>
                </a:lnSpc>
                <a:spcBef>
                  <a:spcPts val="490"/>
                </a:spcBef>
                <a:spcAft>
                  <a:spcPts val="0"/>
                </a:spcAft>
                <a:buClr>
                  <a:schemeClr val="dk1"/>
                </a:buClr>
                <a:buSzPts val="1400"/>
                <a:buFont typeface="Arial"/>
                <a:buNone/>
              </a:pPr>
              <a:r>
                <a:rPr lang="es-MX" sz="1400" b="0" i="0" u="none" strike="noStrike" cap="none">
                  <a:solidFill>
                    <a:schemeClr val="dk1"/>
                  </a:solidFill>
                  <a:latin typeface="Century Gothic"/>
                  <a:ea typeface="Century Gothic"/>
                  <a:cs typeface="Century Gothic"/>
                  <a:sym typeface="Century Gothic"/>
                </a:rPr>
                <a:t>Programadores sistema z/OS pueden modificar el layout y texto del panel TSO logon para cumplir con las necesidades de los usuarios del sistema</a:t>
              </a:r>
              <a:endParaRPr/>
            </a:p>
          </p:txBody>
        </p:sp>
        <p:sp>
          <p:nvSpPr>
            <p:cNvPr id="233" name="Google Shape;233;p9"/>
            <p:cNvSpPr/>
            <p:nvPr/>
          </p:nvSpPr>
          <p:spPr>
            <a:xfrm>
              <a:off x="1069520" y="0"/>
              <a:ext cx="2609095" cy="8819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txBox="1"/>
            <p:nvPr/>
          </p:nvSpPr>
          <p:spPr>
            <a:xfrm>
              <a:off x="1069520" y="0"/>
              <a:ext cx="2609095" cy="881947"/>
            </a:xfrm>
            <a:prstGeom prst="rect">
              <a:avLst/>
            </a:prstGeom>
            <a:noFill/>
            <a:ln>
              <a:noFill/>
            </a:ln>
          </p:spPr>
          <p:txBody>
            <a:bodyPr spcFirstLastPara="1" wrap="square" lIns="116825" tIns="116825" rIns="116825" bIns="116825" anchor="b" anchorCtr="0">
              <a:noAutofit/>
            </a:bodyPr>
            <a:lstStyle/>
            <a:p>
              <a:pPr marL="0" marR="0" lvl="0" indent="0" algn="l" rtl="0">
                <a:lnSpc>
                  <a:spcPct val="90000"/>
                </a:lnSpc>
                <a:spcBef>
                  <a:spcPts val="0"/>
                </a:spcBef>
                <a:spcAft>
                  <a:spcPts val="0"/>
                </a:spcAft>
                <a:buClr>
                  <a:schemeClr val="dk1"/>
                </a:buClr>
                <a:buSzPts val="4600"/>
                <a:buFont typeface="Century Gothic"/>
                <a:buNone/>
              </a:pPr>
              <a:r>
                <a:rPr lang="es-MX" sz="4600" b="0" i="0" u="none" strike="noStrike" cap="none">
                  <a:solidFill>
                    <a:schemeClr val="dk1"/>
                  </a:solidFill>
                  <a:latin typeface="Century Gothic"/>
                  <a:ea typeface="Century Gothic"/>
                  <a:cs typeface="Century Gothic"/>
                  <a:sym typeface="Century Gothic"/>
                </a:rPr>
                <a:t>TSO</a:t>
              </a:r>
              <a:endParaRPr/>
            </a:p>
          </p:txBody>
        </p:sp>
        <p:sp>
          <p:nvSpPr>
            <p:cNvPr id="235" name="Google Shape;235;p9"/>
            <p:cNvSpPr/>
            <p:nvPr/>
          </p:nvSpPr>
          <p:spPr>
            <a:xfrm>
              <a:off x="3862355" y="83026"/>
              <a:ext cx="881947" cy="881947"/>
            </a:xfrm>
            <a:prstGeom prst="ellipse">
              <a:avLst/>
            </a:prstGeom>
            <a:solidFill>
              <a:srgbClr val="CAD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3950550" y="171221"/>
              <a:ext cx="705558" cy="705558"/>
            </a:xfrm>
            <a:prstGeom prst="chord">
              <a:avLst>
                <a:gd name="adj1" fmla="val 20431728"/>
                <a:gd name="adj2" fmla="val 11968272"/>
              </a:avLst>
            </a:prstGeom>
            <a:solidFill>
              <a:srgbClr val="2D30B1"/>
            </a:solidFill>
            <a:ln w="15875" cap="rnd" cmpd="sng">
              <a:solidFill>
                <a:srgbClr val="2D30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4928042" y="964974"/>
              <a:ext cx="2609095" cy="37115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txBox="1"/>
            <p:nvPr/>
          </p:nvSpPr>
          <p:spPr>
            <a:xfrm>
              <a:off x="4928042" y="964974"/>
              <a:ext cx="2609095" cy="3711530"/>
            </a:xfrm>
            <a:prstGeom prst="rect">
              <a:avLst/>
            </a:prstGeom>
            <a:noFill/>
            <a:ln>
              <a:noFill/>
            </a:ln>
          </p:spPr>
          <p:txBody>
            <a:bodyPr spcFirstLastPara="1" wrap="square" lIns="33000" tIns="33000" rIns="33000" bIns="33000" anchor="t" anchorCtr="0">
              <a:noAutofit/>
            </a:bodyPr>
            <a:lstStyle/>
            <a:p>
              <a:pPr marL="0" marR="0" lvl="0" indent="0" algn="l" rtl="0">
                <a:lnSpc>
                  <a:spcPct val="90000"/>
                </a:lnSpc>
                <a:spcBef>
                  <a:spcPts val="0"/>
                </a:spcBef>
                <a:spcAft>
                  <a:spcPts val="0"/>
                </a:spcAft>
                <a:buClr>
                  <a:schemeClr val="dk1"/>
                </a:buClr>
                <a:buSzPts val="1300"/>
                <a:buFont typeface="Noto Sans Symbols"/>
                <a:buNone/>
              </a:pPr>
              <a:r>
                <a:rPr lang="es-MX" sz="1300" b="0" i="0" u="none" strike="noStrike" cap="none">
                  <a:solidFill>
                    <a:schemeClr val="dk1"/>
                  </a:solidFill>
                  <a:latin typeface="Century Gothic"/>
                  <a:ea typeface="Century Gothic"/>
                  <a:cs typeface="Century Gothic"/>
                  <a:sym typeface="Century Gothic"/>
                </a:rPr>
                <a:t>Acrónimo de Time Sharing Option/Extensions</a:t>
              </a:r>
              <a:endParaRPr/>
            </a:p>
            <a:p>
              <a:pPr marL="0" marR="0" lvl="0" indent="0" algn="l" rtl="0">
                <a:lnSpc>
                  <a:spcPct val="90000"/>
                </a:lnSpc>
                <a:spcBef>
                  <a:spcPts val="455"/>
                </a:spcBef>
                <a:spcAft>
                  <a:spcPts val="0"/>
                </a:spcAft>
                <a:buClr>
                  <a:schemeClr val="dk1"/>
                </a:buClr>
                <a:buSzPts val="1300"/>
                <a:buFont typeface="Noto Sans Symbols"/>
                <a:buNone/>
              </a:pPr>
              <a:r>
                <a:rPr lang="es-MX" sz="1300" b="0" i="0" u="none" strike="noStrike" cap="none">
                  <a:solidFill>
                    <a:schemeClr val="dk1"/>
                  </a:solidFill>
                  <a:latin typeface="Century Gothic"/>
                  <a:ea typeface="Century Gothic"/>
                  <a:cs typeface="Century Gothic"/>
                  <a:sym typeface="Century Gothic"/>
                </a:rPr>
                <a:t>Permite a los usuarios crear una sesión interactiva con z/OS</a:t>
              </a:r>
              <a:endParaRPr/>
            </a:p>
            <a:p>
              <a:pPr marL="0" marR="0" lvl="0" indent="0" algn="l" rtl="0">
                <a:lnSpc>
                  <a:spcPct val="90000"/>
                </a:lnSpc>
                <a:spcBef>
                  <a:spcPts val="455"/>
                </a:spcBef>
                <a:spcAft>
                  <a:spcPts val="0"/>
                </a:spcAft>
                <a:buClr>
                  <a:schemeClr val="dk1"/>
                </a:buClr>
                <a:buSzPts val="1300"/>
                <a:buFont typeface="Noto Sans Symbols"/>
                <a:buNone/>
              </a:pPr>
              <a:endParaRPr sz="13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455"/>
                </a:spcBef>
                <a:spcAft>
                  <a:spcPts val="0"/>
                </a:spcAft>
                <a:buClr>
                  <a:schemeClr val="dk1"/>
                </a:buClr>
                <a:buSzPts val="1300"/>
                <a:buFont typeface="Noto Sans Symbols"/>
                <a:buNone/>
              </a:pPr>
              <a:r>
                <a:rPr lang="es-MX" sz="1300" b="0" i="0" u="none" strike="noStrike" cap="none">
                  <a:solidFill>
                    <a:schemeClr val="dk1"/>
                  </a:solidFill>
                  <a:latin typeface="Century Gothic"/>
                  <a:ea typeface="Century Gothic"/>
                  <a:cs typeface="Century Gothic"/>
                  <a:sym typeface="Century Gothic"/>
                </a:rPr>
                <a:t>Proporciona la capacidad de un logon para un usuario y un interfaz prompt para comandos básicos de z/OS.</a:t>
              </a:r>
              <a:endParaRPr/>
            </a:p>
            <a:p>
              <a:pPr marL="0" marR="0" lvl="0" indent="0" algn="l" rtl="0">
                <a:lnSpc>
                  <a:spcPct val="90000"/>
                </a:lnSpc>
                <a:spcBef>
                  <a:spcPts val="455"/>
                </a:spcBef>
                <a:spcAft>
                  <a:spcPts val="0"/>
                </a:spcAft>
                <a:buClr>
                  <a:schemeClr val="dk1"/>
                </a:buClr>
                <a:buSzPts val="1300"/>
                <a:buFont typeface="Noto Sans Symbols"/>
                <a:buNone/>
              </a:pPr>
              <a:endParaRPr sz="1300" b="0"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455"/>
                </a:spcBef>
                <a:spcAft>
                  <a:spcPts val="0"/>
                </a:spcAft>
                <a:buClr>
                  <a:schemeClr val="dk1"/>
                </a:buClr>
                <a:buSzPts val="1300"/>
                <a:buFont typeface="Noto Sans Symbols"/>
                <a:buNone/>
              </a:pPr>
              <a:r>
                <a:rPr lang="es-MX" sz="1300" b="0" i="0" u="none" strike="noStrike" cap="none">
                  <a:solidFill>
                    <a:schemeClr val="dk1"/>
                  </a:solidFill>
                  <a:latin typeface="Century Gothic"/>
                  <a:ea typeface="Century Gothic"/>
                  <a:cs typeface="Century Gothic"/>
                  <a:sym typeface="Century Gothic"/>
                </a:rPr>
                <a:t>La mayor parte de los usuarios trabajan con TSO a través de su interfaz de menús ISPF (Interactive System Productivity Facility).</a:t>
              </a:r>
              <a:endParaRPr/>
            </a:p>
          </p:txBody>
        </p:sp>
        <p:sp>
          <p:nvSpPr>
            <p:cNvPr id="239" name="Google Shape;239;p9"/>
            <p:cNvSpPr/>
            <p:nvPr/>
          </p:nvSpPr>
          <p:spPr>
            <a:xfrm>
              <a:off x="4928042" y="83026"/>
              <a:ext cx="2609095" cy="8819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txBox="1"/>
            <p:nvPr/>
          </p:nvSpPr>
          <p:spPr>
            <a:xfrm>
              <a:off x="4928042" y="83026"/>
              <a:ext cx="2609095" cy="881947"/>
            </a:xfrm>
            <a:prstGeom prst="rect">
              <a:avLst/>
            </a:prstGeom>
            <a:noFill/>
            <a:ln>
              <a:noFill/>
            </a:ln>
          </p:spPr>
          <p:txBody>
            <a:bodyPr spcFirstLastPara="1" wrap="square" lIns="116825" tIns="116825" rIns="116825" bIns="116825" anchor="b" anchorCtr="0">
              <a:noAutofit/>
            </a:bodyPr>
            <a:lstStyle/>
            <a:p>
              <a:pPr marL="0" marR="0" lvl="0" indent="0" algn="l" rtl="0">
                <a:lnSpc>
                  <a:spcPct val="90000"/>
                </a:lnSpc>
                <a:spcBef>
                  <a:spcPts val="0"/>
                </a:spcBef>
                <a:spcAft>
                  <a:spcPts val="0"/>
                </a:spcAft>
                <a:buClr>
                  <a:schemeClr val="dk1"/>
                </a:buClr>
                <a:buSzPts val="4600"/>
                <a:buFont typeface="Century Gothic"/>
                <a:buNone/>
              </a:pPr>
              <a:r>
                <a:rPr lang="es-MX" sz="4600" b="0" i="0" u="none" strike="noStrike" cap="none">
                  <a:solidFill>
                    <a:schemeClr val="dk1"/>
                  </a:solidFill>
                  <a:latin typeface="Century Gothic"/>
                  <a:ea typeface="Century Gothic"/>
                  <a:cs typeface="Century Gothic"/>
                  <a:sym typeface="Century Gothic"/>
                </a:rPr>
                <a:t>TSO/E</a:t>
              </a:r>
              <a:endParaRPr/>
            </a:p>
          </p:txBody>
        </p:sp>
        <p:sp>
          <p:nvSpPr>
            <p:cNvPr id="241" name="Google Shape;241;p9"/>
            <p:cNvSpPr/>
            <p:nvPr/>
          </p:nvSpPr>
          <p:spPr>
            <a:xfrm>
              <a:off x="7720876" y="83026"/>
              <a:ext cx="881947" cy="881947"/>
            </a:xfrm>
            <a:prstGeom prst="ellipse">
              <a:avLst/>
            </a:prstGeom>
            <a:solidFill>
              <a:srgbClr val="CAD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7809071" y="171221"/>
              <a:ext cx="705558" cy="705558"/>
            </a:xfrm>
            <a:prstGeom prst="chord">
              <a:avLst>
                <a:gd name="adj1" fmla="val 16200000"/>
                <a:gd name="adj2" fmla="val 16200000"/>
              </a:avLst>
            </a:prstGeom>
            <a:solidFill>
              <a:srgbClr val="7D3CCD"/>
            </a:solidFill>
            <a:ln w="15875" cap="rnd" cmpd="sng">
              <a:solidFill>
                <a:srgbClr val="7D3C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786563" y="964974"/>
              <a:ext cx="2609095" cy="37115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txBox="1"/>
            <p:nvPr/>
          </p:nvSpPr>
          <p:spPr>
            <a:xfrm>
              <a:off x="8786563" y="964974"/>
              <a:ext cx="2609095" cy="3711530"/>
            </a:xfrm>
            <a:prstGeom prst="rect">
              <a:avLst/>
            </a:prstGeom>
            <a:noFill/>
            <a:ln>
              <a:noFill/>
            </a:ln>
          </p:spPr>
          <p:txBody>
            <a:bodyPr spcFirstLastPara="1" wrap="square" lIns="33000" tIns="33000" rIns="33000" bIns="33000" anchor="t" anchorCtr="0">
              <a:noAutofit/>
            </a:bodyPr>
            <a:lstStyle/>
            <a:p>
              <a:pPr marL="0" marR="0" lvl="0" indent="0" algn="just" rtl="0">
                <a:lnSpc>
                  <a:spcPct val="90000"/>
                </a:lnSpc>
                <a:spcBef>
                  <a:spcPts val="0"/>
                </a:spcBef>
                <a:spcAft>
                  <a:spcPts val="0"/>
                </a:spcAft>
                <a:buClr>
                  <a:schemeClr val="dk1"/>
                </a:buClr>
                <a:buSzPts val="1300"/>
                <a:buFont typeface="Century Gothic"/>
                <a:buNone/>
              </a:pPr>
              <a:r>
                <a:rPr lang="es-MX" sz="1300" b="0" i="0" u="none" strike="noStrike" cap="none">
                  <a:solidFill>
                    <a:schemeClr val="dk1"/>
                  </a:solidFill>
                  <a:latin typeface="Century Gothic"/>
                  <a:ea typeface="Century Gothic"/>
                  <a:cs typeface="Century Gothic"/>
                  <a:sym typeface="Century Gothic"/>
                </a:rPr>
                <a:t>Acrónimo de Interactive System Productivity Facility.</a:t>
              </a:r>
              <a:endParaRPr/>
            </a:p>
            <a:p>
              <a:pPr marL="0" marR="0" lvl="0" indent="0" algn="just" rtl="0">
                <a:lnSpc>
                  <a:spcPct val="90000"/>
                </a:lnSpc>
                <a:spcBef>
                  <a:spcPts val="455"/>
                </a:spcBef>
                <a:spcAft>
                  <a:spcPts val="0"/>
                </a:spcAft>
                <a:buClr>
                  <a:schemeClr val="dk1"/>
                </a:buClr>
                <a:buSzPts val="1300"/>
                <a:buFont typeface="Century Gothic"/>
                <a:buNone/>
              </a:pPr>
              <a:endParaRPr sz="1300" b="0" i="0" u="none" strike="noStrike" cap="none">
                <a:solidFill>
                  <a:schemeClr val="dk1"/>
                </a:solidFill>
                <a:latin typeface="Century Gothic"/>
                <a:ea typeface="Century Gothic"/>
                <a:cs typeface="Century Gothic"/>
                <a:sym typeface="Century Gothic"/>
              </a:endParaRPr>
            </a:p>
            <a:p>
              <a:pPr marL="0" marR="0" lvl="0" indent="0" algn="just" rtl="0">
                <a:lnSpc>
                  <a:spcPct val="90000"/>
                </a:lnSpc>
                <a:spcBef>
                  <a:spcPts val="455"/>
                </a:spcBef>
                <a:spcAft>
                  <a:spcPts val="0"/>
                </a:spcAft>
                <a:buClr>
                  <a:schemeClr val="dk1"/>
                </a:buClr>
                <a:buSzPts val="1300"/>
                <a:buFont typeface="Century Gothic"/>
                <a:buNone/>
              </a:pPr>
              <a:r>
                <a:rPr lang="es-MX" sz="1300" b="0" i="0" u="none" strike="noStrike" cap="none">
                  <a:solidFill>
                    <a:schemeClr val="dk1"/>
                  </a:solidFill>
                  <a:latin typeface="Century Gothic"/>
                  <a:ea typeface="Century Gothic"/>
                  <a:cs typeface="Century Gothic"/>
                  <a:sym typeface="Century Gothic"/>
                </a:rPr>
                <a:t>ISPF es una interfaz de menús para interacción con usuarios con el sistema z/OS.</a:t>
              </a:r>
              <a:endParaRPr/>
            </a:p>
            <a:p>
              <a:pPr marL="0" marR="0" lvl="0" indent="0" algn="just" rtl="0">
                <a:lnSpc>
                  <a:spcPct val="90000"/>
                </a:lnSpc>
                <a:spcBef>
                  <a:spcPts val="455"/>
                </a:spcBef>
                <a:spcAft>
                  <a:spcPts val="0"/>
                </a:spcAft>
                <a:buClr>
                  <a:schemeClr val="dk1"/>
                </a:buClr>
                <a:buSzPts val="1300"/>
                <a:buFont typeface="Century Gothic"/>
                <a:buNone/>
              </a:pPr>
              <a:endParaRPr sz="1300" b="0" i="0" u="none" strike="noStrike" cap="none">
                <a:solidFill>
                  <a:schemeClr val="dk1"/>
                </a:solidFill>
                <a:latin typeface="Century Gothic"/>
                <a:ea typeface="Century Gothic"/>
                <a:cs typeface="Century Gothic"/>
                <a:sym typeface="Century Gothic"/>
              </a:endParaRPr>
            </a:p>
            <a:p>
              <a:pPr marL="0" marR="0" lvl="0" indent="0" algn="just" rtl="0">
                <a:lnSpc>
                  <a:spcPct val="90000"/>
                </a:lnSpc>
                <a:spcBef>
                  <a:spcPts val="455"/>
                </a:spcBef>
                <a:spcAft>
                  <a:spcPts val="0"/>
                </a:spcAft>
                <a:buClr>
                  <a:schemeClr val="dk1"/>
                </a:buClr>
                <a:buSzPts val="1300"/>
                <a:buFont typeface="Century Gothic"/>
                <a:buNone/>
              </a:pPr>
              <a:r>
                <a:rPr lang="es-MX" sz="1300" b="0" i="0" u="none" strike="noStrike" cap="none">
                  <a:solidFill>
                    <a:schemeClr val="dk1"/>
                  </a:solidFill>
                  <a:latin typeface="Century Gothic"/>
                  <a:ea typeface="Century Gothic"/>
                  <a:cs typeface="Century Gothic"/>
                  <a:sym typeface="Century Gothic"/>
                </a:rPr>
                <a:t>El ambiente de ISPF es ejecutado desde el TSO nativo.</a:t>
              </a:r>
              <a:endParaRPr/>
            </a:p>
            <a:p>
              <a:pPr marL="0" marR="0" lvl="0" indent="0" algn="just" rtl="0">
                <a:lnSpc>
                  <a:spcPct val="90000"/>
                </a:lnSpc>
                <a:spcBef>
                  <a:spcPts val="455"/>
                </a:spcBef>
                <a:spcAft>
                  <a:spcPts val="0"/>
                </a:spcAft>
                <a:buClr>
                  <a:schemeClr val="dk1"/>
                </a:buClr>
                <a:buSzPts val="1300"/>
                <a:buFont typeface="Century Gothic"/>
                <a:buNone/>
              </a:pPr>
              <a:r>
                <a:rPr lang="es-MX" sz="1300" b="0" i="0" u="none" strike="noStrike" cap="none">
                  <a:solidFill>
                    <a:schemeClr val="dk1"/>
                  </a:solidFill>
                  <a:latin typeface="Century Gothic"/>
                  <a:ea typeface="Century Gothic"/>
                  <a:cs typeface="Century Gothic"/>
                  <a:sym typeface="Century Gothic"/>
                </a:rPr>
                <a:t>ISPF proporciona utilerías un editor y utilerías, aplicaciones ISPF al usuario.</a:t>
              </a:r>
              <a:endParaRPr/>
            </a:p>
            <a:p>
              <a:pPr marL="0" marR="0" lvl="0" indent="0" algn="just" rtl="0">
                <a:lnSpc>
                  <a:spcPct val="90000"/>
                </a:lnSpc>
                <a:spcBef>
                  <a:spcPts val="455"/>
                </a:spcBef>
                <a:spcAft>
                  <a:spcPts val="0"/>
                </a:spcAft>
                <a:buClr>
                  <a:schemeClr val="dk1"/>
                </a:buClr>
                <a:buSzPts val="1300"/>
                <a:buFont typeface="Century Gothic"/>
                <a:buNone/>
              </a:pPr>
              <a:endParaRPr sz="1300" b="0" i="0" u="none" strike="noStrike" cap="none">
                <a:solidFill>
                  <a:schemeClr val="dk1"/>
                </a:solidFill>
                <a:latin typeface="Century Gothic"/>
                <a:ea typeface="Century Gothic"/>
                <a:cs typeface="Century Gothic"/>
                <a:sym typeface="Century Gothic"/>
              </a:endParaRPr>
            </a:p>
            <a:p>
              <a:pPr marL="0" marR="0" lvl="0" indent="0" algn="just" rtl="0">
                <a:lnSpc>
                  <a:spcPct val="90000"/>
                </a:lnSpc>
                <a:spcBef>
                  <a:spcPts val="455"/>
                </a:spcBef>
                <a:spcAft>
                  <a:spcPts val="0"/>
                </a:spcAft>
                <a:buClr>
                  <a:schemeClr val="dk1"/>
                </a:buClr>
                <a:buSzPts val="1300"/>
                <a:buFont typeface="Century Gothic"/>
                <a:buNone/>
              </a:pPr>
              <a:r>
                <a:rPr lang="es-MX" sz="1300" b="0" i="0" u="none" strike="noStrike" cap="none">
                  <a:solidFill>
                    <a:schemeClr val="dk1"/>
                  </a:solidFill>
                  <a:latin typeface="Century Gothic"/>
                  <a:ea typeface="Century Gothic"/>
                  <a:cs typeface="Century Gothic"/>
                  <a:sym typeface="Century Gothic"/>
                </a:rPr>
                <a:t>Un usuario ISPF tiene acceso completo a la mayor parte de las funciones del sistema z/OS.</a:t>
              </a:r>
              <a:endParaRPr/>
            </a:p>
          </p:txBody>
        </p:sp>
        <p:sp>
          <p:nvSpPr>
            <p:cNvPr id="245" name="Google Shape;245;p9"/>
            <p:cNvSpPr/>
            <p:nvPr/>
          </p:nvSpPr>
          <p:spPr>
            <a:xfrm>
              <a:off x="8786563" y="83026"/>
              <a:ext cx="2609095" cy="8819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txBox="1"/>
            <p:nvPr/>
          </p:nvSpPr>
          <p:spPr>
            <a:xfrm>
              <a:off x="8786563" y="83026"/>
              <a:ext cx="2609095" cy="881947"/>
            </a:xfrm>
            <a:prstGeom prst="rect">
              <a:avLst/>
            </a:prstGeom>
            <a:noFill/>
            <a:ln>
              <a:noFill/>
            </a:ln>
          </p:spPr>
          <p:txBody>
            <a:bodyPr spcFirstLastPara="1" wrap="square" lIns="116825" tIns="116825" rIns="116825" bIns="116825" anchor="b" anchorCtr="0">
              <a:noAutofit/>
            </a:bodyPr>
            <a:lstStyle/>
            <a:p>
              <a:pPr marL="0" marR="0" lvl="0" indent="0" algn="l" rtl="0">
                <a:lnSpc>
                  <a:spcPct val="90000"/>
                </a:lnSpc>
                <a:spcBef>
                  <a:spcPts val="0"/>
                </a:spcBef>
                <a:spcAft>
                  <a:spcPts val="0"/>
                </a:spcAft>
                <a:buClr>
                  <a:schemeClr val="dk1"/>
                </a:buClr>
                <a:buSzPts val="4600"/>
                <a:buFont typeface="Century Gothic"/>
                <a:buNone/>
              </a:pPr>
              <a:r>
                <a:rPr lang="es-MX" sz="4600" b="0" i="0" u="none" strike="noStrike" cap="none">
                  <a:solidFill>
                    <a:schemeClr val="dk1"/>
                  </a:solidFill>
                  <a:latin typeface="Century Gothic"/>
                  <a:ea typeface="Century Gothic"/>
                  <a:cs typeface="Century Gothic"/>
                  <a:sym typeface="Century Gothic"/>
                </a:rPr>
                <a:t>ISPF</a:t>
              </a:r>
              <a:endParaRPr/>
            </a:p>
          </p:txBody>
        </p:sp>
      </p:grpSp>
    </p:spTree>
  </p:cSld>
  <p:clrMapOvr>
    <a:masterClrMapping/>
  </p:clrMapOvr>
</p:sld>
</file>

<file path=ppt/theme/theme1.xml><?xml version="1.0" encoding="utf-8"?>
<a:theme xmlns:a="http://schemas.openxmlformats.org/drawingml/2006/main" name="Espiral">
  <a:themeElements>
    <a:clrScheme name="Espiral">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3995</Words>
  <Application>Microsoft Office PowerPoint</Application>
  <PresentationFormat>Panorámica</PresentationFormat>
  <Paragraphs>269</Paragraphs>
  <Slides>30</Slides>
  <Notes>30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Century Gothic</vt:lpstr>
      <vt:lpstr>Courier New</vt:lpstr>
      <vt:lpstr>Noto Sans Symbols</vt:lpstr>
      <vt:lpstr>Arial</vt:lpstr>
      <vt:lpstr>Espiral</vt:lpstr>
      <vt:lpstr>Introducción al Sistema Operativo</vt:lpstr>
      <vt:lpstr>¿Qué es Cobol?</vt:lpstr>
      <vt:lpstr>Ventajas y Desventajas</vt:lpstr>
      <vt:lpstr>MVS</vt:lpstr>
      <vt:lpstr>z/OS</vt:lpstr>
      <vt:lpstr>Características de z/OS</vt:lpstr>
      <vt:lpstr>Otros Programas para z/OS</vt:lpstr>
      <vt:lpstr>¿Cómo se interactúa con z/OS?</vt:lpstr>
      <vt:lpstr>¿Cómo se interactúa con z/OS?</vt:lpstr>
      <vt:lpstr>¿Cómo entrar?</vt:lpstr>
      <vt:lpstr>¿Qué es un DATA SET?</vt:lpstr>
      <vt:lpstr>Tipos de Data SET</vt:lpstr>
      <vt:lpstr>Menú ISPF</vt:lpstr>
      <vt:lpstr>¿Cómo se interactúa en ISPF?</vt:lpstr>
      <vt:lpstr>¿Cómo se interactúa en ISPF?</vt:lpstr>
      <vt:lpstr>Opciones más usadas en ISPF</vt:lpstr>
      <vt:lpstr>Opciones más usadas en ISPF</vt:lpstr>
      <vt:lpstr>Opciones más usadas en ISPF</vt:lpstr>
      <vt:lpstr>Opciones más usadas en ISPF</vt:lpstr>
      <vt:lpstr>Opción 3 Utilities.</vt:lpstr>
      <vt:lpstr>Opción 3 Utilities.</vt:lpstr>
      <vt:lpstr>Opción 3 Utilities.</vt:lpstr>
      <vt:lpstr>Opción 3.4 Dslist</vt:lpstr>
      <vt:lpstr>Opción 3.4 Dslist</vt:lpstr>
      <vt:lpstr>Opción 3 Utilities.</vt:lpstr>
      <vt:lpstr>Opción 3 Utilities.</vt:lpstr>
      <vt:lpstr>Opciones más usadas en ISPF</vt:lpstr>
      <vt:lpstr>Atajos</vt:lpstr>
      <vt:lpstr>¿Cómo Salir?</vt:lpstr>
      <vt:lpstr>¿Cómo Salir?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Sistema Operativo</dc:title>
  <dc:creator>User</dc:creator>
  <cp:lastModifiedBy>EDITH CASAS SANCHEZ</cp:lastModifiedBy>
  <cp:revision>1</cp:revision>
  <dcterms:created xsi:type="dcterms:W3CDTF">2022-07-27T02:59:52Z</dcterms:created>
  <dcterms:modified xsi:type="dcterms:W3CDTF">2022-11-21T16:27:10Z</dcterms:modified>
</cp:coreProperties>
</file>